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352" r:id="rId4"/>
    <p:sldId id="353" r:id="rId5"/>
    <p:sldId id="354" r:id="rId6"/>
    <p:sldId id="355" r:id="rId7"/>
    <p:sldId id="345" r:id="rId8"/>
    <p:sldId id="346" r:id="rId9"/>
    <p:sldId id="348" r:id="rId10"/>
    <p:sldId id="338" r:id="rId11"/>
    <p:sldId id="349" r:id="rId12"/>
    <p:sldId id="365" r:id="rId13"/>
    <p:sldId id="366" r:id="rId14"/>
    <p:sldId id="367" r:id="rId15"/>
    <p:sldId id="369" r:id="rId16"/>
    <p:sldId id="370" r:id="rId17"/>
    <p:sldId id="376" r:id="rId18"/>
    <p:sldId id="377" r:id="rId19"/>
    <p:sldId id="378" r:id="rId20"/>
    <p:sldId id="381" r:id="rId21"/>
    <p:sldId id="382" r:id="rId22"/>
    <p:sldId id="386" r:id="rId23"/>
    <p:sldId id="390" r:id="rId24"/>
    <p:sldId id="391" r:id="rId25"/>
    <p:sldId id="320" r:id="rId26"/>
    <p:sldId id="281" r:id="rId27"/>
    <p:sldId id="282" r:id="rId28"/>
    <p:sldId id="363" r:id="rId29"/>
    <p:sldId id="302" r:id="rId30"/>
    <p:sldId id="303" r:id="rId31"/>
    <p:sldId id="307" r:id="rId32"/>
    <p:sldId id="311" r:id="rId33"/>
    <p:sldId id="364" r:id="rId34"/>
    <p:sldId id="322" r:id="rId35"/>
    <p:sldId id="305" r:id="rId36"/>
    <p:sldId id="341" r:id="rId37"/>
    <p:sldId id="342" r:id="rId38"/>
    <p:sldId id="356" r:id="rId39"/>
    <p:sldId id="393" r:id="rId40"/>
    <p:sldId id="329" r:id="rId41"/>
    <p:sldId id="333" r:id="rId42"/>
    <p:sldId id="358" r:id="rId43"/>
    <p:sldId id="392" r:id="rId44"/>
    <p:sldId id="359" r:id="rId45"/>
    <p:sldId id="273" r:id="rId46"/>
    <p:sldId id="278" r:id="rId47"/>
    <p:sldId id="276" r:id="rId48"/>
    <p:sldId id="343" r:id="rId49"/>
    <p:sldId id="271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8A"/>
    <a:srgbClr val="0037A4"/>
    <a:srgbClr val="180C00"/>
    <a:srgbClr val="4C2600"/>
    <a:srgbClr val="181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0529" autoAdjust="0"/>
  </p:normalViewPr>
  <p:slideViewPr>
    <p:cSldViewPr>
      <p:cViewPr varScale="1">
        <p:scale>
          <a:sx n="98" d="100"/>
          <a:sy n="98" d="100"/>
        </p:scale>
        <p:origin x="36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66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72833723653472"/>
          <c:y val="6.0836501901141669E-2"/>
          <c:w val="0.88173302107728269"/>
          <c:h val="0.7680608365019064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2"/>
            </a:solidFill>
            <a:ln w="1305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Sheet1!$B$1:$L$1</c:f>
              <c:strCache>
                <c:ptCount val="6"/>
                <c:pt idx="0">
                  <c:v>Dec 2009</c:v>
                </c:pt>
                <c:pt idx="1">
                  <c:v>Dec 2010</c:v>
                </c:pt>
                <c:pt idx="2">
                  <c:v>Dec 2011</c:v>
                </c:pt>
                <c:pt idx="3">
                  <c:v>Dec 2012</c:v>
                </c:pt>
                <c:pt idx="4">
                  <c:v>Dec 2013</c:v>
                </c:pt>
                <c:pt idx="5">
                  <c:v>Dec 2014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6"/>
                <c:pt idx="0">
                  <c:v>0.14099999999999999</c:v>
                </c:pt>
                <c:pt idx="1">
                  <c:v>0.30299999999999999</c:v>
                </c:pt>
                <c:pt idx="2">
                  <c:v>0.61</c:v>
                </c:pt>
                <c:pt idx="3">
                  <c:v>0.75</c:v>
                </c:pt>
                <c:pt idx="4">
                  <c:v>0.85</c:v>
                </c:pt>
                <c:pt idx="5">
                  <c:v>1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008080"/>
            </a:solidFill>
            <a:ln w="1305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Sheet1!$B$1:$L$1</c:f>
              <c:strCache>
                <c:ptCount val="6"/>
                <c:pt idx="0">
                  <c:v>Dec 2009</c:v>
                </c:pt>
                <c:pt idx="1">
                  <c:v>Dec 2010</c:v>
                </c:pt>
                <c:pt idx="2">
                  <c:v>Dec 2011</c:v>
                </c:pt>
                <c:pt idx="3">
                  <c:v>Dec 2012</c:v>
                </c:pt>
                <c:pt idx="4">
                  <c:v>Dec 2013</c:v>
                </c:pt>
                <c:pt idx="5">
                  <c:v>Dec 2014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6"/>
              </c:numCache>
            </c:numRef>
          </c:val>
        </c:ser>
        <c:ser>
          <c:idx val="0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CCCCFF"/>
            </a:solidFill>
            <a:ln w="13051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Sheet1!$B$1:$L$1</c:f>
              <c:strCache>
                <c:ptCount val="6"/>
                <c:pt idx="0">
                  <c:v>Dec 2009</c:v>
                </c:pt>
                <c:pt idx="1">
                  <c:v>Dec 2010</c:v>
                </c:pt>
                <c:pt idx="2">
                  <c:v>Dec 2011</c:v>
                </c:pt>
                <c:pt idx="3">
                  <c:v>Dec 2012</c:v>
                </c:pt>
                <c:pt idx="4">
                  <c:v>Dec 2013</c:v>
                </c:pt>
                <c:pt idx="5">
                  <c:v>Dec 2014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014136"/>
        <c:axId val="238014528"/>
      </c:barChart>
      <c:catAx>
        <c:axId val="238014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26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3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80145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8014528"/>
        <c:scaling>
          <c:orientation val="minMax"/>
          <c:max val="1"/>
        </c:scaling>
        <c:delete val="0"/>
        <c:axPos val="l"/>
        <c:majorGridlines>
          <c:spPr>
            <a:ln w="3263">
              <a:solidFill>
                <a:schemeClr val="tx1"/>
              </a:solidFill>
              <a:prstDash val="solid"/>
            </a:ln>
          </c:spPr>
        </c:majorGridlines>
        <c:numFmt formatCode="0%" sourceLinked="0"/>
        <c:majorTickMark val="out"/>
        <c:minorTickMark val="none"/>
        <c:tickLblPos val="nextTo"/>
        <c:spPr>
          <a:ln w="326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8014136"/>
        <c:crosses val="autoZero"/>
        <c:crossBetween val="between"/>
      </c:valAx>
      <c:spPr>
        <a:noFill/>
        <a:ln w="13051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5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531615925058547E-2"/>
          <c:y val="5.3763440860215526E-2"/>
          <c:w val="0.88992974238876288"/>
          <c:h val="0.7978494623656010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Pt>
            <c:idx val="8"/>
            <c:invertIfNegative val="0"/>
            <c:bubble3D val="0"/>
            <c:spPr>
              <a:solidFill>
                <a:schemeClr val="accent6"/>
              </a:solidFill>
              <a:ln w="1270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Sheet1!$A$1:$N$1</c:f>
              <c:strCache>
                <c:ptCount val="14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Current</c:v>
                </c:pt>
              </c:strCache>
            </c:strRef>
          </c:cat>
          <c:val>
            <c:numRef>
              <c:f>Sheet1!$A$2:$N$2</c:f>
              <c:numCache>
                <c:formatCode>General</c:formatCode>
                <c:ptCount val="14"/>
                <c:pt idx="0">
                  <c:v>152</c:v>
                </c:pt>
                <c:pt idx="1">
                  <c:v>9242</c:v>
                </c:pt>
                <c:pt idx="2">
                  <c:v>12605</c:v>
                </c:pt>
                <c:pt idx="3">
                  <c:v>13776</c:v>
                </c:pt>
                <c:pt idx="4">
                  <c:v>16940</c:v>
                </c:pt>
                <c:pt idx="5">
                  <c:v>21695</c:v>
                </c:pt>
                <c:pt idx="6">
                  <c:v>35463</c:v>
                </c:pt>
                <c:pt idx="7">
                  <c:v>53807</c:v>
                </c:pt>
                <c:pt idx="8">
                  <c:v>106780</c:v>
                </c:pt>
                <c:pt idx="9">
                  <c:v>186714</c:v>
                </c:pt>
                <c:pt idx="10">
                  <c:v>323887</c:v>
                </c:pt>
                <c:pt idx="11">
                  <c:v>451984</c:v>
                </c:pt>
                <c:pt idx="12">
                  <c:v>510107</c:v>
                </c:pt>
                <c:pt idx="13">
                  <c:v>559177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8015312"/>
        <c:axId val="238015704"/>
      </c:barChart>
      <c:catAx>
        <c:axId val="23801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8015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8015704"/>
        <c:scaling>
          <c:orientation val="minMax"/>
          <c:max val="600000"/>
          <c:min val="0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8015312"/>
        <c:crosses val="autoZero"/>
        <c:crossBetween val="between"/>
        <c:majorUnit val="50000"/>
      </c:valAx>
      <c:spPr>
        <a:noFill/>
        <a:ln w="1270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gif"/><Relationship Id="rId9" Type="http://schemas.openxmlformats.org/officeDocument/2006/relationships/image" Target="../media/image58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gif"/><Relationship Id="rId9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7AB5E-4DAE-4709-A1C7-8A9881A9C187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5EEB3AE7-1A3E-4EAB-BEFE-06704E1767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Post Acute Care</a:t>
          </a:r>
        </a:p>
      </dgm:t>
    </dgm:pt>
    <dgm:pt modelId="{2DCA7361-3478-4CBE-8811-F25DA956B392}" type="parTrans" cxnId="{9204F671-686D-4D2F-9F36-7C2C0DCBF234}">
      <dgm:prSet/>
      <dgm:spPr/>
      <dgm:t>
        <a:bodyPr/>
        <a:lstStyle/>
        <a:p>
          <a:endParaRPr lang="en-US"/>
        </a:p>
      </dgm:t>
    </dgm:pt>
    <dgm:pt modelId="{986F7972-3A9E-4EF4-93A2-5147AE275E99}" type="sibTrans" cxnId="{9204F671-686D-4D2F-9F36-7C2C0DCBF234}">
      <dgm:prSet/>
      <dgm:spPr/>
      <dgm:t>
        <a:bodyPr/>
        <a:lstStyle/>
        <a:p>
          <a:endParaRPr lang="en-US"/>
        </a:p>
      </dgm:t>
    </dgm:pt>
    <dgm:pt modelId="{98D0825A-5801-4127-A287-88DF68BDB7E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Specialty Care</a:t>
          </a:r>
        </a:p>
      </dgm:t>
    </dgm:pt>
    <dgm:pt modelId="{FC659BF1-036D-4FF8-BF3C-A1C15F1BC232}" type="parTrans" cxnId="{4D0393DC-2C75-4E67-AE85-CD91FBE92FD5}">
      <dgm:prSet/>
      <dgm:spPr/>
      <dgm:t>
        <a:bodyPr/>
        <a:lstStyle/>
        <a:p>
          <a:endParaRPr lang="en-US"/>
        </a:p>
      </dgm:t>
    </dgm:pt>
    <dgm:pt modelId="{83C699B6-B47C-4ABF-A2EC-6FB5E514B4BE}" type="sibTrans" cxnId="{4D0393DC-2C75-4E67-AE85-CD91FBE92FD5}">
      <dgm:prSet/>
      <dgm:spPr/>
      <dgm:t>
        <a:bodyPr/>
        <a:lstStyle/>
        <a:p>
          <a:endParaRPr lang="en-US"/>
        </a:p>
      </dgm:t>
    </dgm:pt>
    <dgm:pt modelId="{53531E01-5C7A-43A8-8CEB-82F744005E8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Primary Care</a:t>
          </a:r>
        </a:p>
      </dgm:t>
    </dgm:pt>
    <dgm:pt modelId="{E0AAAA86-AAF4-414E-BF5E-EA2B933AC435}" type="parTrans" cxnId="{FF8F9FCE-2402-45D6-9279-2F112B3A4F24}">
      <dgm:prSet/>
      <dgm:spPr/>
      <dgm:t>
        <a:bodyPr/>
        <a:lstStyle/>
        <a:p>
          <a:endParaRPr lang="en-US"/>
        </a:p>
      </dgm:t>
    </dgm:pt>
    <dgm:pt modelId="{F648F1E9-4A89-4E36-92C2-18A8BD9E2418}" type="sibTrans" cxnId="{FF8F9FCE-2402-45D6-9279-2F112B3A4F24}">
      <dgm:prSet/>
      <dgm:spPr/>
      <dgm:t>
        <a:bodyPr/>
        <a:lstStyle/>
        <a:p>
          <a:endParaRPr lang="en-US"/>
        </a:p>
      </dgm:t>
    </dgm:pt>
    <dgm:pt modelId="{AC470269-CF63-4B97-92DD-49F6A8CDBD98}">
      <dgm:prSet custT="1"/>
      <dgm:spPr/>
      <dgm:t>
        <a:bodyPr/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Acute Care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3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	</a:t>
          </a:r>
        </a:p>
      </dgm:t>
    </dgm:pt>
    <dgm:pt modelId="{7AAD5301-9545-41C2-AAB8-82D7B8B73BEB}" type="parTrans" cxnId="{0CE26EB9-5798-4F00-86A4-EFD9D94A30B1}">
      <dgm:prSet/>
      <dgm:spPr/>
      <dgm:t>
        <a:bodyPr/>
        <a:lstStyle/>
        <a:p>
          <a:endParaRPr lang="en-US"/>
        </a:p>
      </dgm:t>
    </dgm:pt>
    <dgm:pt modelId="{7D818EA1-82F9-4576-8AD2-919DCD927B26}" type="sibTrans" cxnId="{0CE26EB9-5798-4F00-86A4-EFD9D94A30B1}">
      <dgm:prSet/>
      <dgm:spPr/>
      <dgm:t>
        <a:bodyPr/>
        <a:lstStyle/>
        <a:p>
          <a:endParaRPr lang="en-US"/>
        </a:p>
      </dgm:t>
    </dgm:pt>
    <dgm:pt modelId="{84FA9508-3C21-4625-8F51-38A6A944FC94}" type="pres">
      <dgm:prSet presAssocID="{9617AB5E-4DAE-4709-A1C7-8A9881A9C187}" presName="cycle" presStyleCnt="0">
        <dgm:presLayoutVars>
          <dgm:dir/>
          <dgm:resizeHandles val="exact"/>
        </dgm:presLayoutVars>
      </dgm:prSet>
      <dgm:spPr/>
    </dgm:pt>
    <dgm:pt modelId="{869B4044-9D8B-467B-A8E2-3D68ECEE0FA3}" type="pres">
      <dgm:prSet presAssocID="{5EEB3AE7-1A3E-4EAB-BEFE-06704E1767B0}" presName="dummy" presStyleCnt="0"/>
      <dgm:spPr/>
    </dgm:pt>
    <dgm:pt modelId="{4C885DA9-1730-4D20-9EF2-9688EF12AC23}" type="pres">
      <dgm:prSet presAssocID="{5EEB3AE7-1A3E-4EAB-BEFE-06704E1767B0}" presName="node" presStyleLbl="revTx" presStyleIdx="0" presStyleCnt="4" custRadScaleRad="106350" custRadScaleInc="-12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FA3EA1-0B60-442F-8CC7-14AF44946B09}" type="pres">
      <dgm:prSet presAssocID="{986F7972-3A9E-4EF4-93A2-5147AE275E99}" presName="sibTrans" presStyleLbl="node1" presStyleIdx="0" presStyleCnt="4" custLinFactNeighborX="-95" custLinFactNeighborY="6364"/>
      <dgm:spPr/>
      <dgm:t>
        <a:bodyPr/>
        <a:lstStyle/>
        <a:p>
          <a:endParaRPr lang="en-US"/>
        </a:p>
      </dgm:t>
    </dgm:pt>
    <dgm:pt modelId="{870B6B25-DB4A-4E78-8868-F121C0402064}" type="pres">
      <dgm:prSet presAssocID="{98D0825A-5801-4127-A287-88DF68BDB7E3}" presName="dummy" presStyleCnt="0"/>
      <dgm:spPr/>
    </dgm:pt>
    <dgm:pt modelId="{D0384EB8-C424-48FA-9A67-46069138DD55}" type="pres">
      <dgm:prSet presAssocID="{98D0825A-5801-4127-A287-88DF68BDB7E3}" presName="node" presStyleLbl="revTx" presStyleIdx="1" presStyleCnt="4" custRadScaleRad="87897" custRadScaleInc="-49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8D2DEB-D1D7-4C89-978C-5725A01AAE64}" type="pres">
      <dgm:prSet presAssocID="{83C699B6-B47C-4ABF-A2EC-6FB5E514B4BE}" presName="sibTrans" presStyleLbl="node1" presStyleIdx="1" presStyleCnt="4" custLinFactNeighborX="1395" custLinFactNeighborY="-8129"/>
      <dgm:spPr/>
      <dgm:t>
        <a:bodyPr/>
        <a:lstStyle/>
        <a:p>
          <a:endParaRPr lang="en-US"/>
        </a:p>
      </dgm:t>
    </dgm:pt>
    <dgm:pt modelId="{91412A0E-14C8-497B-9F46-63AD8BD6E61B}" type="pres">
      <dgm:prSet presAssocID="{53531E01-5C7A-43A8-8CEB-82F744005E86}" presName="dummy" presStyleCnt="0"/>
      <dgm:spPr/>
    </dgm:pt>
    <dgm:pt modelId="{1A5454E0-F52A-4DDA-AB26-ACD3B6070DFC}" type="pres">
      <dgm:prSet presAssocID="{53531E01-5C7A-43A8-8CEB-82F744005E86}" presName="node" presStyleLbl="revTx" presStyleIdx="2" presStyleCnt="4" custRadScaleRad="88253" custRadScaleInc="535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6092A-909B-4A17-BFE2-CB1A1D56039B}" type="pres">
      <dgm:prSet presAssocID="{F648F1E9-4A89-4E36-92C2-18A8BD9E2418}" presName="sibTrans" presStyleLbl="node1" presStyleIdx="2" presStyleCnt="4" custLinFactNeighborX="3713" custLinFactNeighborY="2362"/>
      <dgm:spPr/>
      <dgm:t>
        <a:bodyPr/>
        <a:lstStyle/>
        <a:p>
          <a:endParaRPr lang="en-US"/>
        </a:p>
      </dgm:t>
    </dgm:pt>
    <dgm:pt modelId="{2B2A3F8D-3A33-435A-97AA-ED7A4682FB10}" type="pres">
      <dgm:prSet presAssocID="{AC470269-CF63-4B97-92DD-49F6A8CDBD98}" presName="dummy" presStyleCnt="0"/>
      <dgm:spPr/>
    </dgm:pt>
    <dgm:pt modelId="{2DC65101-28BC-4098-AB5A-E0496824AE3C}" type="pres">
      <dgm:prSet presAssocID="{AC470269-CF63-4B97-92DD-49F6A8CDBD98}" presName="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CCB39-97FE-484A-902E-A32D0DDF1C8B}" type="pres">
      <dgm:prSet presAssocID="{7D818EA1-82F9-4576-8AD2-919DCD927B26}" presName="sibTrans" presStyleLbl="node1" presStyleIdx="3" presStyleCnt="4" custLinFactNeighborX="-171" custLinFactNeighborY="6948"/>
      <dgm:spPr/>
      <dgm:t>
        <a:bodyPr/>
        <a:lstStyle/>
        <a:p>
          <a:endParaRPr lang="en-US"/>
        </a:p>
      </dgm:t>
    </dgm:pt>
  </dgm:ptLst>
  <dgm:cxnLst>
    <dgm:cxn modelId="{4FDC0846-9473-4165-82DE-C07F50ED11B5}" type="presOf" srcId="{5EEB3AE7-1A3E-4EAB-BEFE-06704E1767B0}" destId="{4C885DA9-1730-4D20-9EF2-9688EF12AC23}" srcOrd="0" destOrd="0" presId="urn:microsoft.com/office/officeart/2005/8/layout/cycle1"/>
    <dgm:cxn modelId="{4D0393DC-2C75-4E67-AE85-CD91FBE92FD5}" srcId="{9617AB5E-4DAE-4709-A1C7-8A9881A9C187}" destId="{98D0825A-5801-4127-A287-88DF68BDB7E3}" srcOrd="1" destOrd="0" parTransId="{FC659BF1-036D-4FF8-BF3C-A1C15F1BC232}" sibTransId="{83C699B6-B47C-4ABF-A2EC-6FB5E514B4BE}"/>
    <dgm:cxn modelId="{FF8F9FCE-2402-45D6-9279-2F112B3A4F24}" srcId="{9617AB5E-4DAE-4709-A1C7-8A9881A9C187}" destId="{53531E01-5C7A-43A8-8CEB-82F744005E86}" srcOrd="2" destOrd="0" parTransId="{E0AAAA86-AAF4-414E-BF5E-EA2B933AC435}" sibTransId="{F648F1E9-4A89-4E36-92C2-18A8BD9E2418}"/>
    <dgm:cxn modelId="{6EAF9BF5-FC0B-4C40-B935-3225EFCEBAE9}" type="presOf" srcId="{9617AB5E-4DAE-4709-A1C7-8A9881A9C187}" destId="{84FA9508-3C21-4625-8F51-38A6A944FC94}" srcOrd="0" destOrd="0" presId="urn:microsoft.com/office/officeart/2005/8/layout/cycle1"/>
    <dgm:cxn modelId="{9204F671-686D-4D2F-9F36-7C2C0DCBF234}" srcId="{9617AB5E-4DAE-4709-A1C7-8A9881A9C187}" destId="{5EEB3AE7-1A3E-4EAB-BEFE-06704E1767B0}" srcOrd="0" destOrd="0" parTransId="{2DCA7361-3478-4CBE-8811-F25DA956B392}" sibTransId="{986F7972-3A9E-4EF4-93A2-5147AE275E99}"/>
    <dgm:cxn modelId="{F79BFEF7-8C9B-47CB-A9D4-EA9B378FDA05}" type="presOf" srcId="{98D0825A-5801-4127-A287-88DF68BDB7E3}" destId="{D0384EB8-C424-48FA-9A67-46069138DD55}" srcOrd="0" destOrd="0" presId="urn:microsoft.com/office/officeart/2005/8/layout/cycle1"/>
    <dgm:cxn modelId="{E1E363FD-2130-4BE6-A692-355F1E78825B}" type="presOf" srcId="{F648F1E9-4A89-4E36-92C2-18A8BD9E2418}" destId="{B4E6092A-909B-4A17-BFE2-CB1A1D56039B}" srcOrd="0" destOrd="0" presId="urn:microsoft.com/office/officeart/2005/8/layout/cycle1"/>
    <dgm:cxn modelId="{37120FA6-BE55-457F-A333-988FE7C61145}" type="presOf" srcId="{7D818EA1-82F9-4576-8AD2-919DCD927B26}" destId="{3BECCB39-97FE-484A-902E-A32D0DDF1C8B}" srcOrd="0" destOrd="0" presId="urn:microsoft.com/office/officeart/2005/8/layout/cycle1"/>
    <dgm:cxn modelId="{0139D492-A66B-460F-BB59-F26419539DA0}" type="presOf" srcId="{986F7972-3A9E-4EF4-93A2-5147AE275E99}" destId="{55FA3EA1-0B60-442F-8CC7-14AF44946B09}" srcOrd="0" destOrd="0" presId="urn:microsoft.com/office/officeart/2005/8/layout/cycle1"/>
    <dgm:cxn modelId="{29C44AF4-01F4-48C0-99E8-9663809278E9}" type="presOf" srcId="{53531E01-5C7A-43A8-8CEB-82F744005E86}" destId="{1A5454E0-F52A-4DDA-AB26-ACD3B6070DFC}" srcOrd="0" destOrd="0" presId="urn:microsoft.com/office/officeart/2005/8/layout/cycle1"/>
    <dgm:cxn modelId="{5A6AC3FB-2034-4F59-AC32-1588895F7778}" type="presOf" srcId="{AC470269-CF63-4B97-92DD-49F6A8CDBD98}" destId="{2DC65101-28BC-4098-AB5A-E0496824AE3C}" srcOrd="0" destOrd="0" presId="urn:microsoft.com/office/officeart/2005/8/layout/cycle1"/>
    <dgm:cxn modelId="{9FC8A7CB-64F1-4DCE-8EBD-8D00D2E1DDF6}" type="presOf" srcId="{83C699B6-B47C-4ABF-A2EC-6FB5E514B4BE}" destId="{518D2DEB-D1D7-4C89-978C-5725A01AAE64}" srcOrd="0" destOrd="0" presId="urn:microsoft.com/office/officeart/2005/8/layout/cycle1"/>
    <dgm:cxn modelId="{0CE26EB9-5798-4F00-86A4-EFD9D94A30B1}" srcId="{9617AB5E-4DAE-4709-A1C7-8A9881A9C187}" destId="{AC470269-CF63-4B97-92DD-49F6A8CDBD98}" srcOrd="3" destOrd="0" parTransId="{7AAD5301-9545-41C2-AAB8-82D7B8B73BEB}" sibTransId="{7D818EA1-82F9-4576-8AD2-919DCD927B26}"/>
    <dgm:cxn modelId="{8038B469-2502-40AB-9168-939B8A8F7AD8}" type="presParOf" srcId="{84FA9508-3C21-4625-8F51-38A6A944FC94}" destId="{869B4044-9D8B-467B-A8E2-3D68ECEE0FA3}" srcOrd="0" destOrd="0" presId="urn:microsoft.com/office/officeart/2005/8/layout/cycle1"/>
    <dgm:cxn modelId="{F0B36BE6-5B05-4136-8173-70980C6E1A6B}" type="presParOf" srcId="{84FA9508-3C21-4625-8F51-38A6A944FC94}" destId="{4C885DA9-1730-4D20-9EF2-9688EF12AC23}" srcOrd="1" destOrd="0" presId="urn:microsoft.com/office/officeart/2005/8/layout/cycle1"/>
    <dgm:cxn modelId="{D58DB6DD-F301-48D9-92CE-DD7A562C7DE1}" type="presParOf" srcId="{84FA9508-3C21-4625-8F51-38A6A944FC94}" destId="{55FA3EA1-0B60-442F-8CC7-14AF44946B09}" srcOrd="2" destOrd="0" presId="urn:microsoft.com/office/officeart/2005/8/layout/cycle1"/>
    <dgm:cxn modelId="{7E9BB3E2-2155-403D-9353-76CDBAC1DD2D}" type="presParOf" srcId="{84FA9508-3C21-4625-8F51-38A6A944FC94}" destId="{870B6B25-DB4A-4E78-8868-F121C0402064}" srcOrd="3" destOrd="0" presId="urn:microsoft.com/office/officeart/2005/8/layout/cycle1"/>
    <dgm:cxn modelId="{A4EAFD18-A118-48B0-9D7E-B0380E132049}" type="presParOf" srcId="{84FA9508-3C21-4625-8F51-38A6A944FC94}" destId="{D0384EB8-C424-48FA-9A67-46069138DD55}" srcOrd="4" destOrd="0" presId="urn:microsoft.com/office/officeart/2005/8/layout/cycle1"/>
    <dgm:cxn modelId="{AE441B82-E0FF-45F4-8D5B-703DDE8E050C}" type="presParOf" srcId="{84FA9508-3C21-4625-8F51-38A6A944FC94}" destId="{518D2DEB-D1D7-4C89-978C-5725A01AAE64}" srcOrd="5" destOrd="0" presId="urn:microsoft.com/office/officeart/2005/8/layout/cycle1"/>
    <dgm:cxn modelId="{49077AD6-904D-46C5-A868-27D499FBF06A}" type="presParOf" srcId="{84FA9508-3C21-4625-8F51-38A6A944FC94}" destId="{91412A0E-14C8-497B-9F46-63AD8BD6E61B}" srcOrd="6" destOrd="0" presId="urn:microsoft.com/office/officeart/2005/8/layout/cycle1"/>
    <dgm:cxn modelId="{7DB6C741-9F66-41B4-A516-9E5141CFF220}" type="presParOf" srcId="{84FA9508-3C21-4625-8F51-38A6A944FC94}" destId="{1A5454E0-F52A-4DDA-AB26-ACD3B6070DFC}" srcOrd="7" destOrd="0" presId="urn:microsoft.com/office/officeart/2005/8/layout/cycle1"/>
    <dgm:cxn modelId="{7F6B639A-5E9F-430B-8199-B25C6A17AA90}" type="presParOf" srcId="{84FA9508-3C21-4625-8F51-38A6A944FC94}" destId="{B4E6092A-909B-4A17-BFE2-CB1A1D56039B}" srcOrd="8" destOrd="0" presId="urn:microsoft.com/office/officeart/2005/8/layout/cycle1"/>
    <dgm:cxn modelId="{70C8BDBB-6687-4EDB-8491-A1501B8CC305}" type="presParOf" srcId="{84FA9508-3C21-4625-8F51-38A6A944FC94}" destId="{2B2A3F8D-3A33-435A-97AA-ED7A4682FB10}" srcOrd="9" destOrd="0" presId="urn:microsoft.com/office/officeart/2005/8/layout/cycle1"/>
    <dgm:cxn modelId="{795834E0-1C50-4BC8-BC72-DE6C23DC2372}" type="presParOf" srcId="{84FA9508-3C21-4625-8F51-38A6A944FC94}" destId="{2DC65101-28BC-4098-AB5A-E0496824AE3C}" srcOrd="10" destOrd="0" presId="urn:microsoft.com/office/officeart/2005/8/layout/cycle1"/>
    <dgm:cxn modelId="{E377C233-A790-4234-AE59-32F77C0B928E}" type="presParOf" srcId="{84FA9508-3C21-4625-8F51-38A6A944FC94}" destId="{3BECCB39-97FE-484A-902E-A32D0DDF1C8B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817374-C4BB-495D-A612-943B2729421B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B655DA-5F0F-4B7F-B6F4-8C63D5456DAA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Population Health</a:t>
          </a:r>
          <a:endParaRPr lang="en-US" dirty="0"/>
        </a:p>
      </dgm:t>
    </dgm:pt>
    <dgm:pt modelId="{33020B57-EF2F-4FFE-8644-E1AA1830E468}" type="parTrans" cxnId="{50BDE8A0-0E81-4573-A0F6-C702C929A9AE}">
      <dgm:prSet/>
      <dgm:spPr/>
      <dgm:t>
        <a:bodyPr/>
        <a:lstStyle/>
        <a:p>
          <a:endParaRPr lang="en-US"/>
        </a:p>
      </dgm:t>
    </dgm:pt>
    <dgm:pt modelId="{FFC5E434-7285-488A-905E-2298B11A6A03}" type="sibTrans" cxnId="{50BDE8A0-0E81-4573-A0F6-C702C929A9AE}">
      <dgm:prSet/>
      <dgm:spPr/>
      <dgm:t>
        <a:bodyPr/>
        <a:lstStyle/>
        <a:p>
          <a:endParaRPr lang="en-US"/>
        </a:p>
      </dgm:t>
    </dgm:pt>
    <dgm:pt modelId="{B9F6A4A1-2C3B-4278-8ED3-BE2D08C4E996}">
      <dgm:prSet phldrT="[Text]" custT="1"/>
      <dgm:spPr/>
      <dgm:t>
        <a:bodyPr/>
        <a:lstStyle/>
        <a:p>
          <a:r>
            <a:rPr lang="en-US" sz="1800" dirty="0" smtClean="0"/>
            <a:t>Manage populations of patients across time and across settings</a:t>
          </a:r>
          <a:endParaRPr lang="en-US" sz="1800" dirty="0"/>
        </a:p>
      </dgm:t>
    </dgm:pt>
    <dgm:pt modelId="{AC0BEE16-20EA-46E8-9857-684F1207819B}" type="parTrans" cxnId="{23157C90-AA38-471A-A91C-FDEED0BBAFD2}">
      <dgm:prSet/>
      <dgm:spPr/>
      <dgm:t>
        <a:bodyPr/>
        <a:lstStyle/>
        <a:p>
          <a:endParaRPr lang="en-US"/>
        </a:p>
      </dgm:t>
    </dgm:pt>
    <dgm:pt modelId="{B82344FB-EC90-4EA8-BD8B-E99A902B9352}" type="sibTrans" cxnId="{23157C90-AA38-471A-A91C-FDEED0BBAFD2}">
      <dgm:prSet/>
      <dgm:spPr/>
      <dgm:t>
        <a:bodyPr/>
        <a:lstStyle/>
        <a:p>
          <a:endParaRPr lang="en-US"/>
        </a:p>
      </dgm:t>
    </dgm:pt>
    <dgm:pt modelId="{141A5E44-A6C5-45F9-ACF4-FCB9CED80542}">
      <dgm:prSet phldrT="[Text]"/>
      <dgm:spPr>
        <a:gradFill rotWithShape="0">
          <a:gsLst>
            <a:gs pos="0">
              <a:srgbClr val="18187C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Referral Business</a:t>
          </a:r>
          <a:endParaRPr lang="en-US" dirty="0"/>
        </a:p>
      </dgm:t>
    </dgm:pt>
    <dgm:pt modelId="{54069FD3-8EED-4E33-85A3-4B7C384F35D0}" type="parTrans" cxnId="{B3FE9449-FE23-42A3-A3EF-D148CB627B95}">
      <dgm:prSet/>
      <dgm:spPr/>
      <dgm:t>
        <a:bodyPr/>
        <a:lstStyle/>
        <a:p>
          <a:endParaRPr lang="en-US"/>
        </a:p>
      </dgm:t>
    </dgm:pt>
    <dgm:pt modelId="{F676A96F-FD4D-4800-B58C-1CBC80B20F25}" type="sibTrans" cxnId="{B3FE9449-FE23-42A3-A3EF-D148CB627B95}">
      <dgm:prSet/>
      <dgm:spPr/>
      <dgm:t>
        <a:bodyPr/>
        <a:lstStyle/>
        <a:p>
          <a:endParaRPr lang="en-US"/>
        </a:p>
      </dgm:t>
    </dgm:pt>
    <dgm:pt modelId="{9874BF62-173E-42CC-BF4F-4106452F470C}">
      <dgm:prSet phldrT="[Text]" custT="1"/>
      <dgm:spPr/>
      <dgm:t>
        <a:bodyPr/>
        <a:lstStyle/>
        <a:p>
          <a:r>
            <a:rPr lang="en-US" sz="1800" dirty="0" smtClean="0"/>
            <a:t>Provide high value episodic care for patients referred by other providers </a:t>
          </a:r>
        </a:p>
      </dgm:t>
    </dgm:pt>
    <dgm:pt modelId="{B8C76116-C708-4F4A-8F6C-DC63A23F67EA}" type="parTrans" cxnId="{3C32951F-A7C5-4530-B563-A8CDB268C510}">
      <dgm:prSet/>
      <dgm:spPr/>
      <dgm:t>
        <a:bodyPr/>
        <a:lstStyle/>
        <a:p>
          <a:endParaRPr lang="en-US"/>
        </a:p>
      </dgm:t>
    </dgm:pt>
    <dgm:pt modelId="{1479DFF1-CDBD-4AC8-B706-EE675596D01D}" type="sibTrans" cxnId="{3C32951F-A7C5-4530-B563-A8CDB268C510}">
      <dgm:prSet/>
      <dgm:spPr/>
      <dgm:t>
        <a:bodyPr/>
        <a:lstStyle/>
        <a:p>
          <a:endParaRPr lang="en-US"/>
        </a:p>
      </dgm:t>
    </dgm:pt>
    <dgm:pt modelId="{006C855E-9533-47E8-8403-14A6C427E6E0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Network Composition</a:t>
          </a:r>
          <a:endParaRPr lang="en-US" dirty="0"/>
        </a:p>
      </dgm:t>
    </dgm:pt>
    <dgm:pt modelId="{AD7785A4-6204-4636-8AE5-C111B1C1C626}" type="parTrans" cxnId="{431686E0-6E65-4893-AAB9-6758F7DAC993}">
      <dgm:prSet/>
      <dgm:spPr/>
      <dgm:t>
        <a:bodyPr/>
        <a:lstStyle/>
        <a:p>
          <a:endParaRPr lang="en-US"/>
        </a:p>
      </dgm:t>
    </dgm:pt>
    <dgm:pt modelId="{A95DCAEE-685B-4C6C-BB68-138B112FE3E5}" type="sibTrans" cxnId="{431686E0-6E65-4893-AAB9-6758F7DAC993}">
      <dgm:prSet/>
      <dgm:spPr/>
      <dgm:t>
        <a:bodyPr/>
        <a:lstStyle/>
        <a:p>
          <a:endParaRPr lang="en-US"/>
        </a:p>
      </dgm:t>
    </dgm:pt>
    <dgm:pt modelId="{2181EF8F-6111-40C8-8A04-C0EDC2F20BDA}">
      <dgm:prSet phldrT="[Text]" custT="1"/>
      <dgm:spPr/>
      <dgm:t>
        <a:bodyPr/>
        <a:lstStyle/>
        <a:p>
          <a:endParaRPr lang="en-US" sz="1200" dirty="0"/>
        </a:p>
      </dgm:t>
    </dgm:pt>
    <dgm:pt modelId="{BE6BC83C-7884-4909-A4EE-F814C51485E0}" type="parTrans" cxnId="{F852D8E1-4319-42E4-A4E8-072A0B59BE86}">
      <dgm:prSet/>
      <dgm:spPr/>
      <dgm:t>
        <a:bodyPr/>
        <a:lstStyle/>
        <a:p>
          <a:endParaRPr lang="en-US"/>
        </a:p>
      </dgm:t>
    </dgm:pt>
    <dgm:pt modelId="{6C36A6F4-E540-4C49-9F58-9275FC3DA3C8}" type="sibTrans" cxnId="{F852D8E1-4319-42E4-A4E8-072A0B59BE86}">
      <dgm:prSet/>
      <dgm:spPr/>
      <dgm:t>
        <a:bodyPr/>
        <a:lstStyle/>
        <a:p>
          <a:endParaRPr lang="en-US"/>
        </a:p>
      </dgm:t>
    </dgm:pt>
    <dgm:pt modelId="{0624DBFC-C45C-4EAD-A5EF-4DCB02F48FB2}">
      <dgm:prSet phldrT="[Text]" custT="1"/>
      <dgm:spPr/>
      <dgm:t>
        <a:bodyPr/>
        <a:lstStyle/>
        <a:p>
          <a:endParaRPr lang="en-US" sz="1200" dirty="0"/>
        </a:p>
      </dgm:t>
    </dgm:pt>
    <dgm:pt modelId="{47F25860-7B4E-4A34-99B6-15CE75990708}" type="parTrans" cxnId="{E30F8CDA-76DF-4332-860A-E2E687B0002B}">
      <dgm:prSet/>
      <dgm:spPr/>
      <dgm:t>
        <a:bodyPr/>
        <a:lstStyle/>
        <a:p>
          <a:endParaRPr lang="en-US"/>
        </a:p>
      </dgm:t>
    </dgm:pt>
    <dgm:pt modelId="{46063FE6-DD72-473F-8743-AD2B3BEE17DF}" type="sibTrans" cxnId="{E30F8CDA-76DF-4332-860A-E2E687B0002B}">
      <dgm:prSet/>
      <dgm:spPr/>
      <dgm:t>
        <a:bodyPr/>
        <a:lstStyle/>
        <a:p>
          <a:endParaRPr lang="en-US"/>
        </a:p>
      </dgm:t>
    </dgm:pt>
    <dgm:pt modelId="{4445A216-BB78-471D-A4BA-7770C0D1658A}">
      <dgm:prSet phldrT="[Text]" custT="1"/>
      <dgm:spPr/>
      <dgm:t>
        <a:bodyPr/>
        <a:lstStyle/>
        <a:p>
          <a:r>
            <a:rPr lang="en-US" sz="1800" dirty="0" smtClean="0"/>
            <a:t>Anticipate changes in the Partners network composition and relationships</a:t>
          </a:r>
          <a:endParaRPr lang="en-US" sz="1200" dirty="0"/>
        </a:p>
      </dgm:t>
    </dgm:pt>
    <dgm:pt modelId="{D3FC3A1C-AF0B-4B80-8E54-29AC9347DAFA}" type="parTrans" cxnId="{3365175D-DA7E-4132-9B56-1BA45B744CF1}">
      <dgm:prSet/>
      <dgm:spPr/>
      <dgm:t>
        <a:bodyPr/>
        <a:lstStyle/>
        <a:p>
          <a:endParaRPr lang="en-US"/>
        </a:p>
      </dgm:t>
    </dgm:pt>
    <dgm:pt modelId="{A4906811-513D-4A1C-97A5-8D5C520BCED0}" type="sibTrans" cxnId="{3365175D-DA7E-4132-9B56-1BA45B744CF1}">
      <dgm:prSet/>
      <dgm:spPr/>
      <dgm:t>
        <a:bodyPr/>
        <a:lstStyle/>
        <a:p>
          <a:endParaRPr lang="en-US"/>
        </a:p>
      </dgm:t>
    </dgm:pt>
    <dgm:pt modelId="{684FA244-99A2-4027-AC3A-ED0F351D6471}">
      <dgm:prSet phldrT="[Text]" custT="1"/>
      <dgm:spPr/>
      <dgm:t>
        <a:bodyPr/>
        <a:lstStyle/>
        <a:p>
          <a:endParaRPr lang="en-US" sz="1200" dirty="0"/>
        </a:p>
      </dgm:t>
    </dgm:pt>
    <dgm:pt modelId="{76676C09-DCFD-412B-985E-F021AC966B2E}" type="parTrans" cxnId="{30169761-F3A4-4D4A-95E1-9B04E3C8E246}">
      <dgm:prSet/>
      <dgm:spPr/>
      <dgm:t>
        <a:bodyPr/>
        <a:lstStyle/>
        <a:p>
          <a:endParaRPr lang="en-US"/>
        </a:p>
      </dgm:t>
    </dgm:pt>
    <dgm:pt modelId="{6E850DB3-D459-4A83-B60B-421E621E735B}" type="sibTrans" cxnId="{30169761-F3A4-4D4A-95E1-9B04E3C8E246}">
      <dgm:prSet/>
      <dgm:spPr/>
      <dgm:t>
        <a:bodyPr/>
        <a:lstStyle/>
        <a:p>
          <a:endParaRPr lang="en-US"/>
        </a:p>
      </dgm:t>
    </dgm:pt>
    <dgm:pt modelId="{9BB4D7AC-4855-4428-AB13-BAED10E95CE4}">
      <dgm:prSet phldrT="[Text]" custT="1"/>
      <dgm:spPr/>
      <dgm:t>
        <a:bodyPr/>
        <a:lstStyle/>
        <a:p>
          <a:endParaRPr lang="en-US" sz="1200" dirty="0"/>
        </a:p>
      </dgm:t>
    </dgm:pt>
    <dgm:pt modelId="{698494FC-1C6F-47C9-B1CC-C681DDF2CE6A}" type="parTrans" cxnId="{8863343C-BBD5-4BD2-B764-1545F2D2DCD1}">
      <dgm:prSet/>
      <dgm:spPr/>
      <dgm:t>
        <a:bodyPr/>
        <a:lstStyle/>
        <a:p>
          <a:endParaRPr lang="en-US"/>
        </a:p>
      </dgm:t>
    </dgm:pt>
    <dgm:pt modelId="{9F337E66-8EF6-4AFB-94FC-3BF7559362F3}" type="sibTrans" cxnId="{8863343C-BBD5-4BD2-B764-1545F2D2DCD1}">
      <dgm:prSet/>
      <dgm:spPr/>
      <dgm:t>
        <a:bodyPr/>
        <a:lstStyle/>
        <a:p>
          <a:endParaRPr lang="en-US"/>
        </a:p>
      </dgm:t>
    </dgm:pt>
    <dgm:pt modelId="{A0154226-0BAF-425D-BF82-383AD5BDF5D8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Clinical and Business Intelligence</a:t>
          </a:r>
          <a:endParaRPr lang="en-US" dirty="0"/>
        </a:p>
      </dgm:t>
    </dgm:pt>
    <dgm:pt modelId="{B18E5B6A-F3AF-4CCD-8620-71D497676A3F}" type="parTrans" cxnId="{6216FCCD-DD85-43D3-803E-0D6CA09B9CF3}">
      <dgm:prSet/>
      <dgm:spPr/>
      <dgm:t>
        <a:bodyPr/>
        <a:lstStyle/>
        <a:p>
          <a:endParaRPr lang="en-US"/>
        </a:p>
      </dgm:t>
    </dgm:pt>
    <dgm:pt modelId="{009066B0-1A00-4505-B503-DB1636DF4729}" type="sibTrans" cxnId="{6216FCCD-DD85-43D3-803E-0D6CA09B9CF3}">
      <dgm:prSet/>
      <dgm:spPr/>
      <dgm:t>
        <a:bodyPr/>
        <a:lstStyle/>
        <a:p>
          <a:endParaRPr lang="en-US"/>
        </a:p>
      </dgm:t>
    </dgm:pt>
    <dgm:pt modelId="{22C69E30-7415-4FA5-B0F5-7DE2CC10CE83}">
      <dgm:prSet phldrT="[Text]" custT="1"/>
      <dgm:spPr/>
      <dgm:t>
        <a:bodyPr/>
        <a:lstStyle/>
        <a:p>
          <a:r>
            <a:rPr lang="en-US" sz="1800" dirty="0" smtClean="0"/>
            <a:t>Provide data and information to navigate during the clinical transformation</a:t>
          </a:r>
        </a:p>
      </dgm:t>
    </dgm:pt>
    <dgm:pt modelId="{028019DC-E7FF-4306-A7B7-D8A08A5A91BF}" type="parTrans" cxnId="{025C9C7D-4580-44DD-87A6-C3AA1F52FEA3}">
      <dgm:prSet/>
      <dgm:spPr/>
      <dgm:t>
        <a:bodyPr/>
        <a:lstStyle/>
        <a:p>
          <a:endParaRPr lang="en-US"/>
        </a:p>
      </dgm:t>
    </dgm:pt>
    <dgm:pt modelId="{4FC832D5-42F1-4B85-90EC-62DAC1097CE1}" type="sibTrans" cxnId="{025C9C7D-4580-44DD-87A6-C3AA1F52FEA3}">
      <dgm:prSet/>
      <dgm:spPr/>
      <dgm:t>
        <a:bodyPr/>
        <a:lstStyle/>
        <a:p>
          <a:endParaRPr lang="en-US"/>
        </a:p>
      </dgm:t>
    </dgm:pt>
    <dgm:pt modelId="{763334D4-7D7C-4D38-B319-718613592AED}">
      <dgm:prSet phldrT="[Text]" custT="1"/>
      <dgm:spPr/>
      <dgm:t>
        <a:bodyPr/>
        <a:lstStyle/>
        <a:p>
          <a:endParaRPr lang="en-US" sz="1200" dirty="0"/>
        </a:p>
      </dgm:t>
    </dgm:pt>
    <dgm:pt modelId="{42860E57-9A35-4270-ABBC-F0E47187359F}" type="parTrans" cxnId="{FD7941ED-AEAD-4F14-8860-7CD1B1843492}">
      <dgm:prSet/>
      <dgm:spPr/>
      <dgm:t>
        <a:bodyPr/>
        <a:lstStyle/>
        <a:p>
          <a:endParaRPr lang="en-US"/>
        </a:p>
      </dgm:t>
    </dgm:pt>
    <dgm:pt modelId="{F448BE25-C984-4E33-AE64-70D4E7E61227}" type="sibTrans" cxnId="{FD7941ED-AEAD-4F14-8860-7CD1B1843492}">
      <dgm:prSet/>
      <dgm:spPr/>
      <dgm:t>
        <a:bodyPr/>
        <a:lstStyle/>
        <a:p>
          <a:endParaRPr lang="en-US"/>
        </a:p>
      </dgm:t>
    </dgm:pt>
    <dgm:pt modelId="{D71A65EF-08EA-4EB3-812B-92A3FE4C6C20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Cost Management</a:t>
          </a:r>
          <a:endParaRPr lang="en-US" dirty="0"/>
        </a:p>
      </dgm:t>
    </dgm:pt>
    <dgm:pt modelId="{0E4E1B2D-771E-400C-9316-C4F6B7A9C63A}" type="parTrans" cxnId="{EF89B43F-4499-45A5-A54F-1220DC4D0C45}">
      <dgm:prSet/>
      <dgm:spPr/>
      <dgm:t>
        <a:bodyPr/>
        <a:lstStyle/>
        <a:p>
          <a:endParaRPr lang="en-US"/>
        </a:p>
      </dgm:t>
    </dgm:pt>
    <dgm:pt modelId="{BFB49FFC-06C7-4B9C-B7F0-2A338D03B407}" type="sibTrans" cxnId="{EF89B43F-4499-45A5-A54F-1220DC4D0C45}">
      <dgm:prSet/>
      <dgm:spPr/>
      <dgm:t>
        <a:bodyPr/>
        <a:lstStyle/>
        <a:p>
          <a:endParaRPr lang="en-US"/>
        </a:p>
      </dgm:t>
    </dgm:pt>
    <dgm:pt modelId="{A7C85D2F-CECE-42A7-B1EF-AFB98EA4A3EC}">
      <dgm:prSet phldrT="[Text]" custT="1"/>
      <dgm:spPr/>
      <dgm:t>
        <a:bodyPr/>
        <a:lstStyle/>
        <a:p>
          <a:r>
            <a:rPr lang="en-US" sz="1800" dirty="0" smtClean="0"/>
            <a:t>Keep costs in check</a:t>
          </a:r>
        </a:p>
      </dgm:t>
    </dgm:pt>
    <dgm:pt modelId="{10895262-B990-4646-8D0E-5CA235D506B4}" type="parTrans" cxnId="{4D6F3EB9-3D8B-4095-A9ED-4CFF863979A7}">
      <dgm:prSet/>
      <dgm:spPr/>
      <dgm:t>
        <a:bodyPr/>
        <a:lstStyle/>
        <a:p>
          <a:endParaRPr lang="en-US"/>
        </a:p>
      </dgm:t>
    </dgm:pt>
    <dgm:pt modelId="{E0DE64B0-CBC1-4053-9AAE-65580EA4B2B8}" type="sibTrans" cxnId="{4D6F3EB9-3D8B-4095-A9ED-4CFF863979A7}">
      <dgm:prSet/>
      <dgm:spPr/>
      <dgm:t>
        <a:bodyPr/>
        <a:lstStyle/>
        <a:p>
          <a:endParaRPr lang="en-US"/>
        </a:p>
      </dgm:t>
    </dgm:pt>
    <dgm:pt modelId="{60DD8798-B466-4695-8317-6634369FEBE3}">
      <dgm:prSet phldrT="[Text]" custT="1"/>
      <dgm:spPr/>
      <dgm:t>
        <a:bodyPr/>
        <a:lstStyle/>
        <a:p>
          <a:endParaRPr lang="en-US" sz="1200" dirty="0"/>
        </a:p>
      </dgm:t>
    </dgm:pt>
    <dgm:pt modelId="{79F2BE01-BFC1-438B-875D-EB6D763ECBDD}" type="parTrans" cxnId="{9E593214-9D9B-4F66-A532-87A8EFB19BAE}">
      <dgm:prSet/>
      <dgm:spPr/>
      <dgm:t>
        <a:bodyPr/>
        <a:lstStyle/>
        <a:p>
          <a:endParaRPr lang="en-US"/>
        </a:p>
      </dgm:t>
    </dgm:pt>
    <dgm:pt modelId="{9502BA71-6380-4B0A-8346-04F3A4273F6B}" type="sibTrans" cxnId="{9E593214-9D9B-4F66-A532-87A8EFB19BAE}">
      <dgm:prSet/>
      <dgm:spPr/>
      <dgm:t>
        <a:bodyPr/>
        <a:lstStyle/>
        <a:p>
          <a:endParaRPr lang="en-US"/>
        </a:p>
      </dgm:t>
    </dgm:pt>
    <dgm:pt modelId="{4DF42CFD-DE55-4FEF-8DC9-BD537021E29A}" type="pres">
      <dgm:prSet presAssocID="{42817374-C4BB-495D-A612-943B272942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82C0E6-E928-45DA-ADF3-89F3EBA46B1E}" type="pres">
      <dgm:prSet presAssocID="{2AB655DA-5F0F-4B7F-B6F4-8C63D5456DAA}" presName="linNode" presStyleCnt="0"/>
      <dgm:spPr/>
    </dgm:pt>
    <dgm:pt modelId="{C73AD21C-62F1-4A24-8CE4-43A47A70EAAA}" type="pres">
      <dgm:prSet presAssocID="{2AB655DA-5F0F-4B7F-B6F4-8C63D5456DA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18E6B6-0386-4C4E-9538-78E981525E18}" type="pres">
      <dgm:prSet presAssocID="{2AB655DA-5F0F-4B7F-B6F4-8C63D5456DAA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96D9C-D6E0-47E5-80EE-360134726DA6}" type="pres">
      <dgm:prSet presAssocID="{FFC5E434-7285-488A-905E-2298B11A6A03}" presName="sp" presStyleCnt="0"/>
      <dgm:spPr/>
    </dgm:pt>
    <dgm:pt modelId="{1F10F099-18D7-4639-A837-8A489CD13477}" type="pres">
      <dgm:prSet presAssocID="{141A5E44-A6C5-45F9-ACF4-FCB9CED80542}" presName="linNode" presStyleCnt="0"/>
      <dgm:spPr/>
    </dgm:pt>
    <dgm:pt modelId="{CD6AE61F-502C-4BC0-B722-18525E5F4C23}" type="pres">
      <dgm:prSet presAssocID="{141A5E44-A6C5-45F9-ACF4-FCB9CED80542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F682BF-0EF5-4F4D-9C7F-7CA10D6734A0}" type="pres">
      <dgm:prSet presAssocID="{141A5E44-A6C5-45F9-ACF4-FCB9CED80542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C8E0F2-DB93-4DD2-9840-0628EBFD3739}" type="pres">
      <dgm:prSet presAssocID="{F676A96F-FD4D-4800-B58C-1CBC80B20F25}" presName="sp" presStyleCnt="0"/>
      <dgm:spPr/>
    </dgm:pt>
    <dgm:pt modelId="{36535274-58F2-49E0-804D-6F89BD31EA0D}" type="pres">
      <dgm:prSet presAssocID="{006C855E-9533-47E8-8403-14A6C427E6E0}" presName="linNode" presStyleCnt="0"/>
      <dgm:spPr/>
    </dgm:pt>
    <dgm:pt modelId="{A969BDF7-DDEB-4F9B-B993-5A8C870BDE7E}" type="pres">
      <dgm:prSet presAssocID="{006C855E-9533-47E8-8403-14A6C427E6E0}" presName="parentText" presStyleLbl="node1" presStyleIdx="2" presStyleCnt="5" custAng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2DD661-AAD9-45E8-95FF-9853733AE622}" type="pres">
      <dgm:prSet presAssocID="{006C855E-9533-47E8-8403-14A6C427E6E0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837CD-A629-4FA9-8F17-E678EFA27D26}" type="pres">
      <dgm:prSet presAssocID="{A95DCAEE-685B-4C6C-BB68-138B112FE3E5}" presName="sp" presStyleCnt="0"/>
      <dgm:spPr/>
    </dgm:pt>
    <dgm:pt modelId="{6BA14C26-5319-4766-84A4-030373837AAB}" type="pres">
      <dgm:prSet presAssocID="{A0154226-0BAF-425D-BF82-383AD5BDF5D8}" presName="linNode" presStyleCnt="0"/>
      <dgm:spPr/>
    </dgm:pt>
    <dgm:pt modelId="{2E19D7FA-3D92-4261-ADC6-FAF2E29362EB}" type="pres">
      <dgm:prSet presAssocID="{A0154226-0BAF-425D-BF82-383AD5BDF5D8}" presName="parentText" presStyleLbl="node1" presStyleIdx="3" presStyleCnt="5" custAng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F34E15-A07A-49D2-87DF-3DE497492995}" type="pres">
      <dgm:prSet presAssocID="{A0154226-0BAF-425D-BF82-383AD5BDF5D8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2BAAD-C875-415C-8101-C41447B2D110}" type="pres">
      <dgm:prSet presAssocID="{009066B0-1A00-4505-B503-DB1636DF4729}" presName="sp" presStyleCnt="0"/>
      <dgm:spPr/>
    </dgm:pt>
    <dgm:pt modelId="{EA4AFC2A-E7BC-4091-8AAD-91CED713E1E2}" type="pres">
      <dgm:prSet presAssocID="{D71A65EF-08EA-4EB3-812B-92A3FE4C6C20}" presName="linNode" presStyleCnt="0"/>
      <dgm:spPr/>
    </dgm:pt>
    <dgm:pt modelId="{E175F325-F91A-4A2F-812E-998E7B0A9CEA}" type="pres">
      <dgm:prSet presAssocID="{D71A65EF-08EA-4EB3-812B-92A3FE4C6C20}" presName="parentText" presStyleLbl="node1" presStyleIdx="4" presStyleCnt="5" custAng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B86F2D-F599-4B81-90BE-89A1638297C8}" type="pres">
      <dgm:prSet presAssocID="{D71A65EF-08EA-4EB3-812B-92A3FE4C6C20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84D6B4-8EEC-43DE-AEF7-61710C1E9A02}" type="presOf" srcId="{9BB4D7AC-4855-4428-AB13-BAED10E95CE4}" destId="{6D2DD661-AAD9-45E8-95FF-9853733AE622}" srcOrd="0" destOrd="4" presId="urn:microsoft.com/office/officeart/2005/8/layout/vList5"/>
    <dgm:cxn modelId="{60B988EC-7EDB-45D5-A53B-E443D8349A47}" type="presOf" srcId="{763334D4-7D7C-4D38-B319-718613592AED}" destId="{96F34E15-A07A-49D2-87DF-3DE497492995}" srcOrd="0" destOrd="2" presId="urn:microsoft.com/office/officeart/2005/8/layout/vList5"/>
    <dgm:cxn modelId="{3C32951F-A7C5-4530-B563-A8CDB268C510}" srcId="{141A5E44-A6C5-45F9-ACF4-FCB9CED80542}" destId="{9874BF62-173E-42CC-BF4F-4106452F470C}" srcOrd="0" destOrd="0" parTransId="{B8C76116-C708-4F4A-8F6C-DC63A23F67EA}" sibTransId="{1479DFF1-CDBD-4AC8-B706-EE675596D01D}"/>
    <dgm:cxn modelId="{27A8EF40-CF1C-45C3-A998-5848D6D5A256}" type="presOf" srcId="{22C69E30-7415-4FA5-B0F5-7DE2CC10CE83}" destId="{96F34E15-A07A-49D2-87DF-3DE497492995}" srcOrd="0" destOrd="1" presId="urn:microsoft.com/office/officeart/2005/8/layout/vList5"/>
    <dgm:cxn modelId="{025C9C7D-4580-44DD-87A6-C3AA1F52FEA3}" srcId="{A0154226-0BAF-425D-BF82-383AD5BDF5D8}" destId="{22C69E30-7415-4FA5-B0F5-7DE2CC10CE83}" srcOrd="1" destOrd="0" parTransId="{028019DC-E7FF-4306-A7B7-D8A08A5A91BF}" sibTransId="{4FC832D5-42F1-4B85-90EC-62DAC1097CE1}"/>
    <dgm:cxn modelId="{11EFD540-4ECA-4324-8129-904D50371E9C}" type="presOf" srcId="{684FA244-99A2-4027-AC3A-ED0F351D6471}" destId="{6D2DD661-AAD9-45E8-95FF-9853733AE622}" srcOrd="0" destOrd="3" presId="urn:microsoft.com/office/officeart/2005/8/layout/vList5"/>
    <dgm:cxn modelId="{9ECFEF3D-DC0D-40AD-80E4-83492B2EEB8B}" type="presOf" srcId="{A0154226-0BAF-425D-BF82-383AD5BDF5D8}" destId="{2E19D7FA-3D92-4261-ADC6-FAF2E29362EB}" srcOrd="0" destOrd="0" presId="urn:microsoft.com/office/officeart/2005/8/layout/vList5"/>
    <dgm:cxn modelId="{3365175D-DA7E-4132-9B56-1BA45B744CF1}" srcId="{006C855E-9533-47E8-8403-14A6C427E6E0}" destId="{4445A216-BB78-471D-A4BA-7770C0D1658A}" srcOrd="1" destOrd="0" parTransId="{D3FC3A1C-AF0B-4B80-8E54-29AC9347DAFA}" sibTransId="{A4906811-513D-4A1C-97A5-8D5C520BCED0}"/>
    <dgm:cxn modelId="{50BDE8A0-0E81-4573-A0F6-C702C929A9AE}" srcId="{42817374-C4BB-495D-A612-943B2729421B}" destId="{2AB655DA-5F0F-4B7F-B6F4-8C63D5456DAA}" srcOrd="0" destOrd="0" parTransId="{33020B57-EF2F-4FFE-8644-E1AA1830E468}" sibTransId="{FFC5E434-7285-488A-905E-2298B11A6A03}"/>
    <dgm:cxn modelId="{6216FCCD-DD85-43D3-803E-0D6CA09B9CF3}" srcId="{42817374-C4BB-495D-A612-943B2729421B}" destId="{A0154226-0BAF-425D-BF82-383AD5BDF5D8}" srcOrd="3" destOrd="0" parTransId="{B18E5B6A-F3AF-4CCD-8620-71D497676A3F}" sibTransId="{009066B0-1A00-4505-B503-DB1636DF4729}"/>
    <dgm:cxn modelId="{20256AC6-347B-44DE-A6A5-6763160C3A27}" type="presOf" srcId="{4445A216-BB78-471D-A4BA-7770C0D1658A}" destId="{6D2DD661-AAD9-45E8-95FF-9853733AE622}" srcOrd="0" destOrd="2" presId="urn:microsoft.com/office/officeart/2005/8/layout/vList5"/>
    <dgm:cxn modelId="{23157C90-AA38-471A-A91C-FDEED0BBAFD2}" srcId="{2AB655DA-5F0F-4B7F-B6F4-8C63D5456DAA}" destId="{B9F6A4A1-2C3B-4278-8ED3-BE2D08C4E996}" srcOrd="0" destOrd="0" parTransId="{AC0BEE16-20EA-46E8-9857-684F1207819B}" sibTransId="{B82344FB-EC90-4EA8-BD8B-E99A902B9352}"/>
    <dgm:cxn modelId="{B3FE9449-FE23-42A3-A3EF-D148CB627B95}" srcId="{42817374-C4BB-495D-A612-943B2729421B}" destId="{141A5E44-A6C5-45F9-ACF4-FCB9CED80542}" srcOrd="1" destOrd="0" parTransId="{54069FD3-8EED-4E33-85A3-4B7C384F35D0}" sibTransId="{F676A96F-FD4D-4800-B58C-1CBC80B20F25}"/>
    <dgm:cxn modelId="{783526BF-B1C9-46E3-B3F3-C0063BC98E23}" type="presOf" srcId="{006C855E-9533-47E8-8403-14A6C427E6E0}" destId="{A969BDF7-DDEB-4F9B-B993-5A8C870BDE7E}" srcOrd="0" destOrd="0" presId="urn:microsoft.com/office/officeart/2005/8/layout/vList5"/>
    <dgm:cxn modelId="{6D8BE08F-C21B-4E64-A885-3574263B58E9}" type="presOf" srcId="{2AB655DA-5F0F-4B7F-B6F4-8C63D5456DAA}" destId="{C73AD21C-62F1-4A24-8CE4-43A47A70EAAA}" srcOrd="0" destOrd="0" presId="urn:microsoft.com/office/officeart/2005/8/layout/vList5"/>
    <dgm:cxn modelId="{EC7726C1-35D6-4088-8101-ADEFBF239380}" type="presOf" srcId="{9874BF62-173E-42CC-BF4F-4106452F470C}" destId="{35F682BF-0EF5-4F4D-9C7F-7CA10D6734A0}" srcOrd="0" destOrd="0" presId="urn:microsoft.com/office/officeart/2005/8/layout/vList5"/>
    <dgm:cxn modelId="{F852D8E1-4319-42E4-A4E8-072A0B59BE86}" srcId="{006C855E-9533-47E8-8403-14A6C427E6E0}" destId="{2181EF8F-6111-40C8-8A04-C0EDC2F20BDA}" srcOrd="0" destOrd="0" parTransId="{BE6BC83C-7884-4909-A4EE-F814C51485E0}" sibTransId="{6C36A6F4-E540-4C49-9F58-9275FC3DA3C8}"/>
    <dgm:cxn modelId="{8863343C-BBD5-4BD2-B764-1545F2D2DCD1}" srcId="{4445A216-BB78-471D-A4BA-7770C0D1658A}" destId="{9BB4D7AC-4855-4428-AB13-BAED10E95CE4}" srcOrd="1" destOrd="0" parTransId="{698494FC-1C6F-47C9-B1CC-C681DDF2CE6A}" sibTransId="{9F337E66-8EF6-4AFB-94FC-3BF7559362F3}"/>
    <dgm:cxn modelId="{30169761-F3A4-4D4A-95E1-9B04E3C8E246}" srcId="{4445A216-BB78-471D-A4BA-7770C0D1658A}" destId="{684FA244-99A2-4027-AC3A-ED0F351D6471}" srcOrd="0" destOrd="0" parTransId="{76676C09-DCFD-412B-985E-F021AC966B2E}" sibTransId="{6E850DB3-D459-4A83-B60B-421E621E735B}"/>
    <dgm:cxn modelId="{82DF04D5-E3D8-4243-A051-0A59F79CECBB}" type="presOf" srcId="{D71A65EF-08EA-4EB3-812B-92A3FE4C6C20}" destId="{E175F325-F91A-4A2F-812E-998E7B0A9CEA}" srcOrd="0" destOrd="0" presId="urn:microsoft.com/office/officeart/2005/8/layout/vList5"/>
    <dgm:cxn modelId="{78CF66C4-3AE1-44EC-9045-3F4BFCE8EADA}" type="presOf" srcId="{2181EF8F-6111-40C8-8A04-C0EDC2F20BDA}" destId="{6D2DD661-AAD9-45E8-95FF-9853733AE622}" srcOrd="0" destOrd="0" presId="urn:microsoft.com/office/officeart/2005/8/layout/vList5"/>
    <dgm:cxn modelId="{1B04EF88-81D5-4E7E-9F05-621B6ACE42FB}" type="presOf" srcId="{141A5E44-A6C5-45F9-ACF4-FCB9CED80542}" destId="{CD6AE61F-502C-4BC0-B722-18525E5F4C23}" srcOrd="0" destOrd="0" presId="urn:microsoft.com/office/officeart/2005/8/layout/vList5"/>
    <dgm:cxn modelId="{5584A2CF-2A82-422D-9084-BD5526A59C69}" type="presOf" srcId="{A7C85D2F-CECE-42A7-B1EF-AFB98EA4A3EC}" destId="{FFB86F2D-F599-4B81-90BE-89A1638297C8}" srcOrd="0" destOrd="0" presId="urn:microsoft.com/office/officeart/2005/8/layout/vList5"/>
    <dgm:cxn modelId="{FD7941ED-AEAD-4F14-8860-7CD1B1843492}" srcId="{A0154226-0BAF-425D-BF82-383AD5BDF5D8}" destId="{763334D4-7D7C-4D38-B319-718613592AED}" srcOrd="2" destOrd="0" parTransId="{42860E57-9A35-4270-ABBC-F0E47187359F}" sibTransId="{F448BE25-C984-4E33-AE64-70D4E7E61227}"/>
    <dgm:cxn modelId="{431686E0-6E65-4893-AAB9-6758F7DAC993}" srcId="{42817374-C4BB-495D-A612-943B2729421B}" destId="{006C855E-9533-47E8-8403-14A6C427E6E0}" srcOrd="2" destOrd="0" parTransId="{AD7785A4-6204-4636-8AE5-C111B1C1C626}" sibTransId="{A95DCAEE-685B-4C6C-BB68-138B112FE3E5}"/>
    <dgm:cxn modelId="{594CD5EC-54CE-413F-93E4-D1D59B833652}" type="presOf" srcId="{42817374-C4BB-495D-A612-943B2729421B}" destId="{4DF42CFD-DE55-4FEF-8DC9-BD537021E29A}" srcOrd="0" destOrd="0" presId="urn:microsoft.com/office/officeart/2005/8/layout/vList5"/>
    <dgm:cxn modelId="{E30F8CDA-76DF-4332-860A-E2E687B0002B}" srcId="{2181EF8F-6111-40C8-8A04-C0EDC2F20BDA}" destId="{0624DBFC-C45C-4EAD-A5EF-4DCB02F48FB2}" srcOrd="0" destOrd="0" parTransId="{47F25860-7B4E-4A34-99B6-15CE75990708}" sibTransId="{46063FE6-DD72-473F-8743-AD2B3BEE17DF}"/>
    <dgm:cxn modelId="{A0AC9B93-9683-40B6-98BA-42AB44353C54}" type="presOf" srcId="{60DD8798-B466-4695-8317-6634369FEBE3}" destId="{96F34E15-A07A-49D2-87DF-3DE497492995}" srcOrd="0" destOrd="0" presId="urn:microsoft.com/office/officeart/2005/8/layout/vList5"/>
    <dgm:cxn modelId="{43CF7354-277F-4BB1-A9F0-34713C13AED4}" type="presOf" srcId="{B9F6A4A1-2C3B-4278-8ED3-BE2D08C4E996}" destId="{7118E6B6-0386-4C4E-9538-78E981525E18}" srcOrd="0" destOrd="0" presId="urn:microsoft.com/office/officeart/2005/8/layout/vList5"/>
    <dgm:cxn modelId="{EF89B43F-4499-45A5-A54F-1220DC4D0C45}" srcId="{42817374-C4BB-495D-A612-943B2729421B}" destId="{D71A65EF-08EA-4EB3-812B-92A3FE4C6C20}" srcOrd="4" destOrd="0" parTransId="{0E4E1B2D-771E-400C-9316-C4F6B7A9C63A}" sibTransId="{BFB49FFC-06C7-4B9C-B7F0-2A338D03B407}"/>
    <dgm:cxn modelId="{4D6F3EB9-3D8B-4095-A9ED-4CFF863979A7}" srcId="{D71A65EF-08EA-4EB3-812B-92A3FE4C6C20}" destId="{A7C85D2F-CECE-42A7-B1EF-AFB98EA4A3EC}" srcOrd="0" destOrd="0" parTransId="{10895262-B990-4646-8D0E-5CA235D506B4}" sibTransId="{E0DE64B0-CBC1-4053-9AAE-65580EA4B2B8}"/>
    <dgm:cxn modelId="{A6BFB8AE-5DA3-4130-B4B1-8CA18FE829E5}" type="presOf" srcId="{0624DBFC-C45C-4EAD-A5EF-4DCB02F48FB2}" destId="{6D2DD661-AAD9-45E8-95FF-9853733AE622}" srcOrd="0" destOrd="1" presId="urn:microsoft.com/office/officeart/2005/8/layout/vList5"/>
    <dgm:cxn modelId="{9E593214-9D9B-4F66-A532-87A8EFB19BAE}" srcId="{A0154226-0BAF-425D-BF82-383AD5BDF5D8}" destId="{60DD8798-B466-4695-8317-6634369FEBE3}" srcOrd="0" destOrd="0" parTransId="{79F2BE01-BFC1-438B-875D-EB6D763ECBDD}" sibTransId="{9502BA71-6380-4B0A-8346-04F3A4273F6B}"/>
    <dgm:cxn modelId="{CC9972A2-CBBA-4DB9-9EE7-192F206905A8}" type="presParOf" srcId="{4DF42CFD-DE55-4FEF-8DC9-BD537021E29A}" destId="{6982C0E6-E928-45DA-ADF3-89F3EBA46B1E}" srcOrd="0" destOrd="0" presId="urn:microsoft.com/office/officeart/2005/8/layout/vList5"/>
    <dgm:cxn modelId="{5211C396-9FCA-4818-B0A1-6697DA0B7ACB}" type="presParOf" srcId="{6982C0E6-E928-45DA-ADF3-89F3EBA46B1E}" destId="{C73AD21C-62F1-4A24-8CE4-43A47A70EAAA}" srcOrd="0" destOrd="0" presId="urn:microsoft.com/office/officeart/2005/8/layout/vList5"/>
    <dgm:cxn modelId="{AAE12B69-8939-44FF-BF48-341FC28335C5}" type="presParOf" srcId="{6982C0E6-E928-45DA-ADF3-89F3EBA46B1E}" destId="{7118E6B6-0386-4C4E-9538-78E981525E18}" srcOrd="1" destOrd="0" presId="urn:microsoft.com/office/officeart/2005/8/layout/vList5"/>
    <dgm:cxn modelId="{B693C0FF-12E4-4E9E-A9CA-2FF78D58A58D}" type="presParOf" srcId="{4DF42CFD-DE55-4FEF-8DC9-BD537021E29A}" destId="{14596D9C-D6E0-47E5-80EE-360134726DA6}" srcOrd="1" destOrd="0" presId="urn:microsoft.com/office/officeart/2005/8/layout/vList5"/>
    <dgm:cxn modelId="{E828F52A-9F33-435F-A897-A9992E6D3E40}" type="presParOf" srcId="{4DF42CFD-DE55-4FEF-8DC9-BD537021E29A}" destId="{1F10F099-18D7-4639-A837-8A489CD13477}" srcOrd="2" destOrd="0" presId="urn:microsoft.com/office/officeart/2005/8/layout/vList5"/>
    <dgm:cxn modelId="{0A0E67A8-45A5-445F-80D7-143391A1C300}" type="presParOf" srcId="{1F10F099-18D7-4639-A837-8A489CD13477}" destId="{CD6AE61F-502C-4BC0-B722-18525E5F4C23}" srcOrd="0" destOrd="0" presId="urn:microsoft.com/office/officeart/2005/8/layout/vList5"/>
    <dgm:cxn modelId="{99E8283F-3191-40D5-9610-17ECB1265047}" type="presParOf" srcId="{1F10F099-18D7-4639-A837-8A489CD13477}" destId="{35F682BF-0EF5-4F4D-9C7F-7CA10D6734A0}" srcOrd="1" destOrd="0" presId="urn:microsoft.com/office/officeart/2005/8/layout/vList5"/>
    <dgm:cxn modelId="{2E1B175E-6E83-43E5-B4A7-2C2695B532F0}" type="presParOf" srcId="{4DF42CFD-DE55-4FEF-8DC9-BD537021E29A}" destId="{E8C8E0F2-DB93-4DD2-9840-0628EBFD3739}" srcOrd="3" destOrd="0" presId="urn:microsoft.com/office/officeart/2005/8/layout/vList5"/>
    <dgm:cxn modelId="{8D30A66D-7007-460C-B3B7-0C13ED407CF8}" type="presParOf" srcId="{4DF42CFD-DE55-4FEF-8DC9-BD537021E29A}" destId="{36535274-58F2-49E0-804D-6F89BD31EA0D}" srcOrd="4" destOrd="0" presId="urn:microsoft.com/office/officeart/2005/8/layout/vList5"/>
    <dgm:cxn modelId="{A975CB1A-51A7-41F1-BC64-C73AE735EF26}" type="presParOf" srcId="{36535274-58F2-49E0-804D-6F89BD31EA0D}" destId="{A969BDF7-DDEB-4F9B-B993-5A8C870BDE7E}" srcOrd="0" destOrd="0" presId="urn:microsoft.com/office/officeart/2005/8/layout/vList5"/>
    <dgm:cxn modelId="{AC1C6610-84F3-460B-A2BC-70E66332E264}" type="presParOf" srcId="{36535274-58F2-49E0-804D-6F89BD31EA0D}" destId="{6D2DD661-AAD9-45E8-95FF-9853733AE622}" srcOrd="1" destOrd="0" presId="urn:microsoft.com/office/officeart/2005/8/layout/vList5"/>
    <dgm:cxn modelId="{B44E3FD1-2E21-43C8-AA96-9B32D9A839E0}" type="presParOf" srcId="{4DF42CFD-DE55-4FEF-8DC9-BD537021E29A}" destId="{B95837CD-A629-4FA9-8F17-E678EFA27D26}" srcOrd="5" destOrd="0" presId="urn:microsoft.com/office/officeart/2005/8/layout/vList5"/>
    <dgm:cxn modelId="{873134B5-5063-4684-898B-69C960F057D0}" type="presParOf" srcId="{4DF42CFD-DE55-4FEF-8DC9-BD537021E29A}" destId="{6BA14C26-5319-4766-84A4-030373837AAB}" srcOrd="6" destOrd="0" presId="urn:microsoft.com/office/officeart/2005/8/layout/vList5"/>
    <dgm:cxn modelId="{C1C4F02D-56F3-49B3-902C-2910E8810E5F}" type="presParOf" srcId="{6BA14C26-5319-4766-84A4-030373837AAB}" destId="{2E19D7FA-3D92-4261-ADC6-FAF2E29362EB}" srcOrd="0" destOrd="0" presId="urn:microsoft.com/office/officeart/2005/8/layout/vList5"/>
    <dgm:cxn modelId="{D21ECCD9-CE9C-4886-9343-B3490153A66C}" type="presParOf" srcId="{6BA14C26-5319-4766-84A4-030373837AAB}" destId="{96F34E15-A07A-49D2-87DF-3DE497492995}" srcOrd="1" destOrd="0" presId="urn:microsoft.com/office/officeart/2005/8/layout/vList5"/>
    <dgm:cxn modelId="{39D83567-717C-43DE-B492-0904F86A2403}" type="presParOf" srcId="{4DF42CFD-DE55-4FEF-8DC9-BD537021E29A}" destId="{6002BAAD-C875-415C-8101-C41447B2D110}" srcOrd="7" destOrd="0" presId="urn:microsoft.com/office/officeart/2005/8/layout/vList5"/>
    <dgm:cxn modelId="{2A58D560-CB0D-469F-949F-E389A857BB49}" type="presParOf" srcId="{4DF42CFD-DE55-4FEF-8DC9-BD537021E29A}" destId="{EA4AFC2A-E7BC-4091-8AAD-91CED713E1E2}" srcOrd="8" destOrd="0" presId="urn:microsoft.com/office/officeart/2005/8/layout/vList5"/>
    <dgm:cxn modelId="{B724C6A2-C7F3-4214-B7F7-6E2A0F30EB04}" type="presParOf" srcId="{EA4AFC2A-E7BC-4091-8AAD-91CED713E1E2}" destId="{E175F325-F91A-4A2F-812E-998E7B0A9CEA}" srcOrd="0" destOrd="0" presId="urn:microsoft.com/office/officeart/2005/8/layout/vList5"/>
    <dgm:cxn modelId="{7146B720-805A-4D5D-BA10-6CC16B1ADEFA}" type="presParOf" srcId="{EA4AFC2A-E7BC-4091-8AAD-91CED713E1E2}" destId="{FFB86F2D-F599-4B81-90BE-89A1638297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7D69DA-D0B1-4113-B64D-C65F56B5FC8C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F634531-F871-41F5-AD37-E0ECDF53E4DE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Organizational Integration</a:t>
          </a:r>
          <a:endParaRPr lang="en-US" sz="1100" dirty="0">
            <a:latin typeface="Calibri" pitchFamily="34" charset="0"/>
          </a:endParaRPr>
        </a:p>
      </dgm:t>
    </dgm:pt>
    <dgm:pt modelId="{66518A7B-E68D-4464-82EE-1E7F89BE9882}" type="parTrans" cxnId="{E0DA1803-8331-424C-B4AA-F2075D2CE055}">
      <dgm:prSet/>
      <dgm:spPr/>
      <dgm:t>
        <a:bodyPr/>
        <a:lstStyle/>
        <a:p>
          <a:endParaRPr lang="en-US"/>
        </a:p>
      </dgm:t>
    </dgm:pt>
    <dgm:pt modelId="{6C7301BA-66FC-47CE-B1A4-0F1F711A84C5}" type="sibTrans" cxnId="{E0DA1803-8331-424C-B4AA-F2075D2CE055}">
      <dgm:prSet/>
      <dgm:spPr/>
      <dgm:t>
        <a:bodyPr/>
        <a:lstStyle/>
        <a:p>
          <a:endParaRPr lang="en-US"/>
        </a:p>
      </dgm:t>
    </dgm:pt>
    <dgm:pt modelId="{E26CDCCA-2B07-4AEC-A476-2049995D6FDD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 Review and    reconcile the scope of IT functions</a:t>
          </a:r>
          <a:endParaRPr lang="en-US" sz="1100" dirty="0">
            <a:latin typeface="Calibri" pitchFamily="34" charset="0"/>
          </a:endParaRPr>
        </a:p>
      </dgm:t>
    </dgm:pt>
    <dgm:pt modelId="{717C0EEB-90EC-49B9-8E09-31B5D2EF6752}" type="parTrans" cxnId="{91D14AC2-6712-494E-A8FA-34F86CA95111}">
      <dgm:prSet/>
      <dgm:spPr/>
      <dgm:t>
        <a:bodyPr/>
        <a:lstStyle/>
        <a:p>
          <a:endParaRPr lang="en-US"/>
        </a:p>
      </dgm:t>
    </dgm:pt>
    <dgm:pt modelId="{209BCBA1-3CAB-4C16-8209-764065FAB5EE}" type="sibTrans" cxnId="{91D14AC2-6712-494E-A8FA-34F86CA95111}">
      <dgm:prSet/>
      <dgm:spPr/>
      <dgm:t>
        <a:bodyPr/>
        <a:lstStyle/>
        <a:p>
          <a:endParaRPr lang="en-US"/>
        </a:p>
      </dgm:t>
    </dgm:pt>
    <dgm:pt modelId="{E38103A5-32D3-47DE-8B86-F1A85B802B9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Security Assessment and Implementation</a:t>
          </a:r>
          <a:endParaRPr lang="en-US" sz="1100" b="1" dirty="0">
            <a:latin typeface="Calibri" pitchFamily="34" charset="0"/>
          </a:endParaRPr>
        </a:p>
      </dgm:t>
    </dgm:pt>
    <dgm:pt modelId="{2651A2FE-D8C4-483B-A817-E5DCCDB64F5F}" type="parTrans" cxnId="{791CC1F9-C429-4E59-8A63-0CA908185E6F}">
      <dgm:prSet/>
      <dgm:spPr/>
      <dgm:t>
        <a:bodyPr/>
        <a:lstStyle/>
        <a:p>
          <a:endParaRPr lang="en-US"/>
        </a:p>
      </dgm:t>
    </dgm:pt>
    <dgm:pt modelId="{37A254E7-D008-4405-8292-C1DB524ABD1A}" type="sibTrans" cxnId="{791CC1F9-C429-4E59-8A63-0CA908185E6F}">
      <dgm:prSet/>
      <dgm:spPr/>
      <dgm:t>
        <a:bodyPr/>
        <a:lstStyle/>
        <a:p>
          <a:endParaRPr lang="en-US"/>
        </a:p>
      </dgm:t>
    </dgm:pt>
    <dgm:pt modelId="{6E9D4398-D79E-4735-BD85-9CB8337B5E2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Complete security risk assessment</a:t>
          </a:r>
          <a:endParaRPr lang="en-US" sz="1100" dirty="0">
            <a:latin typeface="Calibri" pitchFamily="34" charset="0"/>
          </a:endParaRPr>
        </a:p>
      </dgm:t>
    </dgm:pt>
    <dgm:pt modelId="{8EFDA178-9FE1-4AAC-B6EB-D679C55F1B3D}" type="parTrans" cxnId="{3CA8BB6D-3A7D-4B0D-8AFB-97B73994C054}">
      <dgm:prSet/>
      <dgm:spPr/>
      <dgm:t>
        <a:bodyPr/>
        <a:lstStyle/>
        <a:p>
          <a:endParaRPr lang="en-US"/>
        </a:p>
      </dgm:t>
    </dgm:pt>
    <dgm:pt modelId="{22CB8F63-34EF-495C-BB30-D74F4B04D4F6}" type="sibTrans" cxnId="{3CA8BB6D-3A7D-4B0D-8AFB-97B73994C054}">
      <dgm:prSet/>
      <dgm:spPr/>
      <dgm:t>
        <a:bodyPr/>
        <a:lstStyle/>
        <a:p>
          <a:endParaRPr lang="en-US"/>
        </a:p>
      </dgm:t>
    </dgm:pt>
    <dgm:pt modelId="{119AB366-F7C1-4BC8-85EC-472E9FEA46F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1F17B4FA-6A69-48A3-903C-C8A09F07E4F5}" type="parTrans" cxnId="{5520D826-F7E6-4F5F-A26D-247613EFEDC8}">
      <dgm:prSet/>
      <dgm:spPr/>
      <dgm:t>
        <a:bodyPr/>
        <a:lstStyle/>
        <a:p>
          <a:endParaRPr lang="en-US"/>
        </a:p>
      </dgm:t>
    </dgm:pt>
    <dgm:pt modelId="{BE6EBE56-6F14-4F8C-8089-9B727BF64C17}" type="sibTrans" cxnId="{5520D826-F7E6-4F5F-A26D-247613EFEDC8}">
      <dgm:prSet/>
      <dgm:spPr/>
      <dgm:t>
        <a:bodyPr/>
        <a:lstStyle/>
        <a:p>
          <a:endParaRPr lang="en-US"/>
        </a:p>
      </dgm:t>
    </dgm:pt>
    <dgm:pt modelId="{CBB3B99A-D500-47E1-9444-383BB7024B5E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Develop risk mitigation work plan</a:t>
          </a:r>
          <a:endParaRPr lang="en-US" sz="1100" dirty="0">
            <a:latin typeface="Calibri" pitchFamily="34" charset="0"/>
          </a:endParaRPr>
        </a:p>
      </dgm:t>
    </dgm:pt>
    <dgm:pt modelId="{5F1F11E2-4325-4583-9CE7-2FD70909FF4D}" type="parTrans" cxnId="{DE59FC56-C3C5-4104-9CA9-6BD4D54C6434}">
      <dgm:prSet/>
      <dgm:spPr/>
      <dgm:t>
        <a:bodyPr/>
        <a:lstStyle/>
        <a:p>
          <a:endParaRPr lang="en-US"/>
        </a:p>
      </dgm:t>
    </dgm:pt>
    <dgm:pt modelId="{2E785DFD-F155-4225-BD42-8E0F8EB8C645}" type="sibTrans" cxnId="{DE59FC56-C3C5-4104-9CA9-6BD4D54C6434}">
      <dgm:prSet/>
      <dgm:spPr/>
      <dgm:t>
        <a:bodyPr/>
        <a:lstStyle/>
        <a:p>
          <a:endParaRPr lang="en-US"/>
        </a:p>
      </dgm:t>
    </dgm:pt>
    <dgm:pt modelId="{82634401-2B38-4A7B-AA50-0DF7DC40208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BDDD8D06-2534-43C9-9B88-6D803C59F5FF}" type="parTrans" cxnId="{A31173DA-97A6-4937-A487-26DA8ED66464}">
      <dgm:prSet/>
      <dgm:spPr/>
      <dgm:t>
        <a:bodyPr/>
        <a:lstStyle/>
        <a:p>
          <a:endParaRPr lang="en-US"/>
        </a:p>
      </dgm:t>
    </dgm:pt>
    <dgm:pt modelId="{D738524A-798C-41A7-A0CD-FAAAA0FDD0A4}" type="sibTrans" cxnId="{A31173DA-97A6-4937-A487-26DA8ED66464}">
      <dgm:prSet/>
      <dgm:spPr/>
      <dgm:t>
        <a:bodyPr/>
        <a:lstStyle/>
        <a:p>
          <a:endParaRPr lang="en-US"/>
        </a:p>
      </dgm:t>
    </dgm:pt>
    <dgm:pt modelId="{0BF3DF41-3436-4351-B1EA-9F13EBE4ECE2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Prioritize items</a:t>
          </a:r>
          <a:endParaRPr lang="en-US" sz="1100" dirty="0">
            <a:latin typeface="Calibri" pitchFamily="34" charset="0"/>
          </a:endParaRPr>
        </a:p>
      </dgm:t>
    </dgm:pt>
    <dgm:pt modelId="{7A866454-38C7-4BD7-BD0A-4100E62A5465}" type="parTrans" cxnId="{48C0B5B9-0540-4E6E-A3BF-60BA659278D7}">
      <dgm:prSet/>
      <dgm:spPr/>
      <dgm:t>
        <a:bodyPr/>
        <a:lstStyle/>
        <a:p>
          <a:endParaRPr lang="en-US"/>
        </a:p>
      </dgm:t>
    </dgm:pt>
    <dgm:pt modelId="{70F80EF4-1CA3-40AF-9C1D-9858275659EA}" type="sibTrans" cxnId="{48C0B5B9-0540-4E6E-A3BF-60BA659278D7}">
      <dgm:prSet/>
      <dgm:spPr/>
      <dgm:t>
        <a:bodyPr/>
        <a:lstStyle/>
        <a:p>
          <a:endParaRPr lang="en-US"/>
        </a:p>
      </dgm:t>
    </dgm:pt>
    <dgm:pt modelId="{E9E6D724-C2FE-44A0-BB76-8E854DF05963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Infrastructure Integration</a:t>
          </a:r>
          <a:endParaRPr lang="en-US" sz="1100" b="1" dirty="0">
            <a:latin typeface="Calibri" pitchFamily="34" charset="0"/>
          </a:endParaRPr>
        </a:p>
      </dgm:t>
    </dgm:pt>
    <dgm:pt modelId="{1D16D6FA-F056-4DC3-8640-0D5BBA161F37}" type="parTrans" cxnId="{7A795A5F-F71F-4DB9-B4C2-F45764ECC40E}">
      <dgm:prSet/>
      <dgm:spPr/>
      <dgm:t>
        <a:bodyPr/>
        <a:lstStyle/>
        <a:p>
          <a:endParaRPr lang="en-US"/>
        </a:p>
      </dgm:t>
    </dgm:pt>
    <dgm:pt modelId="{61BB5290-C492-45C2-BBC2-1AB0D3101BDE}" type="sibTrans" cxnId="{7A795A5F-F71F-4DB9-B4C2-F45764ECC40E}">
      <dgm:prSet/>
      <dgm:spPr/>
      <dgm:t>
        <a:bodyPr/>
        <a:lstStyle/>
        <a:p>
          <a:endParaRPr lang="en-US"/>
        </a:p>
      </dgm:t>
    </dgm:pt>
    <dgm:pt modelId="{28274B5D-41ED-4895-8E1F-5DA2D521231E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Develop a plan to integrate IT infrastructures</a:t>
          </a:r>
          <a:endParaRPr lang="en-US" sz="1100" dirty="0">
            <a:latin typeface="Calibri" pitchFamily="34" charset="0"/>
          </a:endParaRPr>
        </a:p>
      </dgm:t>
    </dgm:pt>
    <dgm:pt modelId="{CE305316-6224-4934-B674-6E4EE5BDA592}" type="parTrans" cxnId="{0A28F483-3F4F-400B-8B15-5BB3A667A7EA}">
      <dgm:prSet/>
      <dgm:spPr/>
      <dgm:t>
        <a:bodyPr/>
        <a:lstStyle/>
        <a:p>
          <a:endParaRPr lang="en-US"/>
        </a:p>
      </dgm:t>
    </dgm:pt>
    <dgm:pt modelId="{AC60C425-A288-4F77-A4AB-27E3017F125B}" type="sibTrans" cxnId="{0A28F483-3F4F-400B-8B15-5BB3A667A7EA}">
      <dgm:prSet/>
      <dgm:spPr/>
      <dgm:t>
        <a:bodyPr/>
        <a:lstStyle/>
        <a:p>
          <a:endParaRPr lang="en-US"/>
        </a:p>
      </dgm:t>
    </dgm:pt>
    <dgm:pt modelId="{0C73E628-CA05-4CB4-8C65-8E4AE385FC7C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Communication and Collaboration</a:t>
          </a:r>
          <a:endParaRPr lang="en-US" sz="1100" b="1" dirty="0">
            <a:latin typeface="Calibri" pitchFamily="34" charset="0"/>
          </a:endParaRPr>
        </a:p>
      </dgm:t>
    </dgm:pt>
    <dgm:pt modelId="{FDC03705-F6FF-4C74-A090-A5AA0F24B958}" type="parTrans" cxnId="{041D2C06-552B-49DE-8E69-BCEFEC1FD462}">
      <dgm:prSet/>
      <dgm:spPr/>
      <dgm:t>
        <a:bodyPr/>
        <a:lstStyle/>
        <a:p>
          <a:endParaRPr lang="en-US"/>
        </a:p>
      </dgm:t>
    </dgm:pt>
    <dgm:pt modelId="{99A89A1F-F74E-4447-92CD-AABBA57B0002}" type="sibTrans" cxnId="{041D2C06-552B-49DE-8E69-BCEFEC1FD462}">
      <dgm:prSet/>
      <dgm:spPr/>
      <dgm:t>
        <a:bodyPr/>
        <a:lstStyle/>
        <a:p>
          <a:endParaRPr lang="en-US"/>
        </a:p>
      </dgm:t>
    </dgm:pt>
    <dgm:pt modelId="{63EEF712-62F3-4844-AF5D-39C86219BDB4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Plan for the integration of email, telecommunications, paging and document sharing. </a:t>
          </a:r>
          <a:endParaRPr lang="en-US" sz="1100" dirty="0">
            <a:latin typeface="Calibri" pitchFamily="34" charset="0"/>
          </a:endParaRPr>
        </a:p>
      </dgm:t>
    </dgm:pt>
    <dgm:pt modelId="{890B8420-1249-462A-A6D9-16CC77769674}" type="parTrans" cxnId="{97F34ECF-E094-4748-8087-D51519F21368}">
      <dgm:prSet/>
      <dgm:spPr/>
      <dgm:t>
        <a:bodyPr/>
        <a:lstStyle/>
        <a:p>
          <a:endParaRPr lang="en-US"/>
        </a:p>
      </dgm:t>
    </dgm:pt>
    <dgm:pt modelId="{748F674D-690A-492D-A261-19FAF3E9BEF3}" type="sibTrans" cxnId="{97F34ECF-E094-4748-8087-D51519F21368}">
      <dgm:prSet/>
      <dgm:spPr/>
      <dgm:t>
        <a:bodyPr/>
        <a:lstStyle/>
        <a:p>
          <a:endParaRPr lang="en-US"/>
        </a:p>
      </dgm:t>
    </dgm:pt>
    <dgm:pt modelId="{AACDE497-6EC9-42B3-AA6C-BDB335FB456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General Financial Integration</a:t>
          </a:r>
          <a:endParaRPr lang="en-US" sz="1100" dirty="0">
            <a:latin typeface="Calibri" pitchFamily="34" charset="0"/>
          </a:endParaRPr>
        </a:p>
      </dgm:t>
    </dgm:pt>
    <dgm:pt modelId="{307C971E-5171-4D4C-96F6-0EA5343A5F71}" type="parTrans" cxnId="{67B6B6B5-DCA1-46DD-A830-F7B256EB7996}">
      <dgm:prSet/>
      <dgm:spPr/>
      <dgm:t>
        <a:bodyPr/>
        <a:lstStyle/>
        <a:p>
          <a:endParaRPr lang="en-US"/>
        </a:p>
      </dgm:t>
    </dgm:pt>
    <dgm:pt modelId="{002C2555-1B44-4105-9EDF-199A8BE97090}" type="sibTrans" cxnId="{67B6B6B5-DCA1-46DD-A830-F7B256EB7996}">
      <dgm:prSet/>
      <dgm:spPr/>
      <dgm:t>
        <a:bodyPr/>
        <a:lstStyle/>
        <a:p>
          <a:endParaRPr lang="en-US"/>
        </a:p>
      </dgm:t>
    </dgm:pt>
    <dgm:pt modelId="{9D9DA9E5-9AC6-409E-8DA0-3EB7A11B70A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Plan for  integration of general financials and HR/Payroll systems.</a:t>
          </a:r>
          <a:endParaRPr lang="en-US" sz="1100" dirty="0">
            <a:latin typeface="Calibri" pitchFamily="34" charset="0"/>
          </a:endParaRPr>
        </a:p>
      </dgm:t>
    </dgm:pt>
    <dgm:pt modelId="{5FB45C98-9813-4C6F-91C9-E15570B2075E}" type="parTrans" cxnId="{CB38D753-A23C-4B56-9C91-C32B86EAEB77}">
      <dgm:prSet/>
      <dgm:spPr/>
      <dgm:t>
        <a:bodyPr/>
        <a:lstStyle/>
        <a:p>
          <a:endParaRPr lang="en-US"/>
        </a:p>
      </dgm:t>
    </dgm:pt>
    <dgm:pt modelId="{882CEE6E-B847-44BB-9CC4-1D3E072692F3}" type="sibTrans" cxnId="{CB38D753-A23C-4B56-9C91-C32B86EAEB77}">
      <dgm:prSet/>
      <dgm:spPr/>
      <dgm:t>
        <a:bodyPr/>
        <a:lstStyle/>
        <a:p>
          <a:endParaRPr lang="en-US"/>
        </a:p>
      </dgm:t>
    </dgm:pt>
    <dgm:pt modelId="{0C7B0E64-8805-4EDF-8671-59FF029FC892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B38E8EC9-BC9F-487B-99E3-DEB17FB63E2B}" type="parTrans" cxnId="{061A3F12-AE34-4804-A36A-D5CA0DDF8400}">
      <dgm:prSet/>
      <dgm:spPr/>
      <dgm:t>
        <a:bodyPr/>
        <a:lstStyle/>
        <a:p>
          <a:endParaRPr lang="en-US"/>
        </a:p>
      </dgm:t>
    </dgm:pt>
    <dgm:pt modelId="{044BF607-FF33-40EA-BF2B-9C685791FDFE}" type="sibTrans" cxnId="{061A3F12-AE34-4804-A36A-D5CA0DDF8400}">
      <dgm:prSet/>
      <dgm:spPr/>
      <dgm:t>
        <a:bodyPr/>
        <a:lstStyle/>
        <a:p>
          <a:endParaRPr lang="en-US"/>
        </a:p>
      </dgm:t>
    </dgm:pt>
    <dgm:pt modelId="{4E72FE62-7238-4DAF-BB5D-4F993B5A00A3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Timing dependent on the security and infrastructure items</a:t>
          </a:r>
          <a:endParaRPr lang="en-US" sz="1100" dirty="0">
            <a:latin typeface="Calibri" pitchFamily="34" charset="0"/>
          </a:endParaRPr>
        </a:p>
      </dgm:t>
    </dgm:pt>
    <dgm:pt modelId="{6E6A129F-2CE5-4F98-9491-8C62FC18070C}" type="parTrans" cxnId="{2B8DF437-D4FF-4F9E-9B32-E7383A83D0AB}">
      <dgm:prSet/>
      <dgm:spPr/>
      <dgm:t>
        <a:bodyPr/>
        <a:lstStyle/>
        <a:p>
          <a:endParaRPr lang="en-US"/>
        </a:p>
      </dgm:t>
    </dgm:pt>
    <dgm:pt modelId="{507F227E-62D5-4CDA-8946-4E2FE9CF550F}" type="sibTrans" cxnId="{2B8DF437-D4FF-4F9E-9B32-E7383A83D0AB}">
      <dgm:prSet/>
      <dgm:spPr/>
      <dgm:t>
        <a:bodyPr/>
        <a:lstStyle/>
        <a:p>
          <a:endParaRPr lang="en-US"/>
        </a:p>
      </dgm:t>
    </dgm:pt>
    <dgm:pt modelId="{55DCAC61-461A-4BE0-B1E3-1FFD62928AD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Bridging Tactics</a:t>
          </a:r>
          <a:endParaRPr lang="en-US" sz="1100" dirty="0">
            <a:latin typeface="Calibri" pitchFamily="34" charset="0"/>
          </a:endParaRPr>
        </a:p>
      </dgm:t>
    </dgm:pt>
    <dgm:pt modelId="{50C400C1-1192-470A-B932-B5276C24F5AE}" type="parTrans" cxnId="{9B07535C-FFCB-449A-8FCE-4078B67058AC}">
      <dgm:prSet/>
      <dgm:spPr/>
      <dgm:t>
        <a:bodyPr/>
        <a:lstStyle/>
        <a:p>
          <a:endParaRPr lang="en-US"/>
        </a:p>
      </dgm:t>
    </dgm:pt>
    <dgm:pt modelId="{DA8E499C-5180-4487-B1BA-E3F66A2727DD}" type="sibTrans" cxnId="{9B07535C-FFCB-449A-8FCE-4078B67058AC}">
      <dgm:prSet/>
      <dgm:spPr/>
      <dgm:t>
        <a:bodyPr/>
        <a:lstStyle/>
        <a:p>
          <a:endParaRPr lang="en-US"/>
        </a:p>
      </dgm:t>
    </dgm:pt>
    <dgm:pt modelId="{65234563-04AB-473B-B002-D7F0005B285B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Meet short term clinical, financial and regulatory needs through focused bridge solutions. </a:t>
          </a:r>
          <a:endParaRPr lang="en-US" sz="1100" dirty="0">
            <a:latin typeface="Calibri" pitchFamily="34" charset="0"/>
          </a:endParaRPr>
        </a:p>
      </dgm:t>
    </dgm:pt>
    <dgm:pt modelId="{A9AFA1FD-AF98-4156-8C13-A542900E2EE2}" type="parTrans" cxnId="{C606FBEB-3708-498C-9741-2A9266741878}">
      <dgm:prSet/>
      <dgm:spPr/>
      <dgm:t>
        <a:bodyPr/>
        <a:lstStyle/>
        <a:p>
          <a:endParaRPr lang="en-US"/>
        </a:p>
      </dgm:t>
    </dgm:pt>
    <dgm:pt modelId="{EA7A2CAE-AB37-4B27-BC5A-4533FBEEF07F}" type="sibTrans" cxnId="{C606FBEB-3708-498C-9741-2A9266741878}">
      <dgm:prSet/>
      <dgm:spPr/>
      <dgm:t>
        <a:bodyPr/>
        <a:lstStyle/>
        <a:p>
          <a:endParaRPr lang="en-US"/>
        </a:p>
      </dgm:t>
    </dgm:pt>
    <dgm:pt modelId="{A3CD4FDB-8705-400D-BAC5-9763AEF47C1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Patient Revenue and Clinical Systems</a:t>
          </a:r>
          <a:endParaRPr lang="en-US" sz="1100" b="1" dirty="0">
            <a:latin typeface="Calibri" pitchFamily="34" charset="0"/>
          </a:endParaRPr>
        </a:p>
      </dgm:t>
    </dgm:pt>
    <dgm:pt modelId="{47F3E84E-0B07-4E14-B7A5-19B126F8E94F}" type="parTrans" cxnId="{BA853392-48F2-422A-883E-AC06BC8F9E7A}">
      <dgm:prSet/>
      <dgm:spPr/>
      <dgm:t>
        <a:bodyPr/>
        <a:lstStyle/>
        <a:p>
          <a:endParaRPr lang="en-US"/>
        </a:p>
      </dgm:t>
    </dgm:pt>
    <dgm:pt modelId="{093E3979-69AB-4EC6-AA9E-57A45943F5DA}" type="sibTrans" cxnId="{BA853392-48F2-422A-883E-AC06BC8F9E7A}">
      <dgm:prSet/>
      <dgm:spPr/>
      <dgm:t>
        <a:bodyPr/>
        <a:lstStyle/>
        <a:p>
          <a:endParaRPr lang="en-US"/>
        </a:p>
      </dgm:t>
    </dgm:pt>
    <dgm:pt modelId="{AB2A1C67-170E-4C1F-BEF5-84C024486B26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Plan for the transition to a single clinical and patient revenue system in collaboration with entity leadership</a:t>
          </a:r>
          <a:endParaRPr lang="en-US" sz="1100" dirty="0">
            <a:latin typeface="Calibri" pitchFamily="34" charset="0"/>
          </a:endParaRPr>
        </a:p>
      </dgm:t>
    </dgm:pt>
    <dgm:pt modelId="{96D4DB8C-9BC7-42B9-BB5C-21A3A56A2A6A}" type="parTrans" cxnId="{1B46072C-8F32-4185-BDB9-ED4127AA58BF}">
      <dgm:prSet/>
      <dgm:spPr/>
      <dgm:t>
        <a:bodyPr/>
        <a:lstStyle/>
        <a:p>
          <a:endParaRPr lang="en-US"/>
        </a:p>
      </dgm:t>
    </dgm:pt>
    <dgm:pt modelId="{7864A09D-4C74-49F0-BF45-E790BA6F09CE}" type="sibTrans" cxnId="{1B46072C-8F32-4185-BDB9-ED4127AA58BF}">
      <dgm:prSet/>
      <dgm:spPr/>
      <dgm:t>
        <a:bodyPr/>
        <a:lstStyle/>
        <a:p>
          <a:endParaRPr lang="en-US"/>
        </a:p>
      </dgm:t>
    </dgm:pt>
    <dgm:pt modelId="{EAE71469-FFD1-4D91-ADC4-4FA1F6E6EEF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Population Health</a:t>
          </a:r>
          <a:endParaRPr lang="en-US" sz="1100" b="1" dirty="0">
            <a:latin typeface="Calibri" pitchFamily="34" charset="0"/>
          </a:endParaRPr>
        </a:p>
      </dgm:t>
    </dgm:pt>
    <dgm:pt modelId="{28172737-7F8F-4A01-943D-6B9C1217CFAB}" type="parTrans" cxnId="{D003FC52-B0C6-49ED-82BE-AA6F9DC74330}">
      <dgm:prSet/>
      <dgm:spPr/>
      <dgm:t>
        <a:bodyPr/>
        <a:lstStyle/>
        <a:p>
          <a:endParaRPr lang="en-US"/>
        </a:p>
      </dgm:t>
    </dgm:pt>
    <dgm:pt modelId="{BCE5577A-6EDE-4CE1-81B2-B4537B6FF9AD}" type="sibTrans" cxnId="{D003FC52-B0C6-49ED-82BE-AA6F9DC74330}">
      <dgm:prSet/>
      <dgm:spPr/>
      <dgm:t>
        <a:bodyPr/>
        <a:lstStyle/>
        <a:p>
          <a:endParaRPr lang="en-US"/>
        </a:p>
      </dgm:t>
    </dgm:pt>
    <dgm:pt modelId="{8B073E5C-1900-4221-8AAC-20C5D0AEB0C8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Develop a plan to support integrated, population health</a:t>
          </a:r>
          <a:endParaRPr lang="en-US" sz="1100" dirty="0">
            <a:latin typeface="Calibri" pitchFamily="34" charset="0"/>
          </a:endParaRPr>
        </a:p>
      </dgm:t>
    </dgm:pt>
    <dgm:pt modelId="{AB829080-3C8D-4892-B499-C5909F17EF46}" type="parTrans" cxnId="{0141C1FD-ED10-4A22-9C8A-3FBD2E1EFF93}">
      <dgm:prSet/>
      <dgm:spPr/>
      <dgm:t>
        <a:bodyPr/>
        <a:lstStyle/>
        <a:p>
          <a:endParaRPr lang="en-US"/>
        </a:p>
      </dgm:t>
    </dgm:pt>
    <dgm:pt modelId="{7B504272-AC23-450F-96DE-C9FE9030D359}" type="sibTrans" cxnId="{0141C1FD-ED10-4A22-9C8A-3FBD2E1EFF93}">
      <dgm:prSet/>
      <dgm:spPr/>
      <dgm:t>
        <a:bodyPr/>
        <a:lstStyle/>
        <a:p>
          <a:endParaRPr lang="en-US"/>
        </a:p>
      </dgm:t>
    </dgm:pt>
    <dgm:pt modelId="{6E3DAA23-E2DC-468F-AA5E-3950B47E624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100" b="1" dirty="0" smtClean="0">
              <a:latin typeface="Calibri" pitchFamily="34" charset="0"/>
            </a:rPr>
            <a:t>Health Information Exchange</a:t>
          </a:r>
          <a:endParaRPr lang="en-US" sz="1100" b="1" dirty="0">
            <a:latin typeface="Calibri" pitchFamily="34" charset="0"/>
          </a:endParaRPr>
        </a:p>
      </dgm:t>
    </dgm:pt>
    <dgm:pt modelId="{A8C582CA-0C5F-497D-90EF-C54AEAE69EF1}" type="parTrans" cxnId="{91706C6D-8228-4282-B67B-8FCBD67A600E}">
      <dgm:prSet/>
      <dgm:spPr/>
      <dgm:t>
        <a:bodyPr/>
        <a:lstStyle/>
        <a:p>
          <a:endParaRPr lang="en-US"/>
        </a:p>
      </dgm:t>
    </dgm:pt>
    <dgm:pt modelId="{259E631C-A5B6-480C-8CA7-DCFD538FACEE}" type="sibTrans" cxnId="{91706C6D-8228-4282-B67B-8FCBD67A600E}">
      <dgm:prSet/>
      <dgm:spPr/>
      <dgm:t>
        <a:bodyPr/>
        <a:lstStyle/>
        <a:p>
          <a:endParaRPr lang="en-US"/>
        </a:p>
      </dgm:t>
    </dgm:pt>
    <dgm:pt modelId="{BCA0B5EB-91B0-4280-8FA5-87F3DD89D80F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Plan and implement HIE projects</a:t>
          </a:r>
          <a:endParaRPr lang="en-US" sz="1100" dirty="0">
            <a:latin typeface="Calibri" pitchFamily="34" charset="0"/>
          </a:endParaRPr>
        </a:p>
      </dgm:t>
    </dgm:pt>
    <dgm:pt modelId="{C8E7CE56-C1D0-4127-89BE-D172E86088F6}" type="parTrans" cxnId="{AFA1F747-B0C0-4EF8-A61B-178FBAF68192}">
      <dgm:prSet/>
      <dgm:spPr/>
      <dgm:t>
        <a:bodyPr/>
        <a:lstStyle/>
        <a:p>
          <a:endParaRPr lang="en-US"/>
        </a:p>
      </dgm:t>
    </dgm:pt>
    <dgm:pt modelId="{8074EAA8-41A2-4E08-9E76-C0C06B097E3E}" type="sibTrans" cxnId="{AFA1F747-B0C0-4EF8-A61B-178FBAF68192}">
      <dgm:prSet/>
      <dgm:spPr/>
      <dgm:t>
        <a:bodyPr/>
        <a:lstStyle/>
        <a:p>
          <a:endParaRPr lang="en-US"/>
        </a:p>
      </dgm:t>
    </dgm:pt>
    <dgm:pt modelId="{F3D21540-C357-473F-AA64-59C2EF5D5E81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 Align staff to execute the plan</a:t>
          </a:r>
          <a:endParaRPr lang="en-US" sz="1100" dirty="0">
            <a:latin typeface="Calibri" pitchFamily="34" charset="0"/>
          </a:endParaRPr>
        </a:p>
      </dgm:t>
    </dgm:pt>
    <dgm:pt modelId="{1F6662A7-623B-468E-8BCB-B91E3F92556D}" type="parTrans" cxnId="{413CFE91-BA39-48B7-9604-563BB0505FD3}">
      <dgm:prSet/>
      <dgm:spPr/>
      <dgm:t>
        <a:bodyPr/>
        <a:lstStyle/>
        <a:p>
          <a:endParaRPr lang="en-US"/>
        </a:p>
      </dgm:t>
    </dgm:pt>
    <dgm:pt modelId="{5ACB1D55-3522-44E0-8495-2FADB4415628}" type="sibTrans" cxnId="{413CFE91-BA39-48B7-9604-563BB0505FD3}">
      <dgm:prSet/>
      <dgm:spPr/>
      <dgm:t>
        <a:bodyPr/>
        <a:lstStyle/>
        <a:p>
          <a:endParaRPr lang="en-US"/>
        </a:p>
      </dgm:t>
    </dgm:pt>
    <dgm:pt modelId="{8FD800AD-E468-4303-9A22-B76F44A59CBE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A0530BD6-F87C-47B1-8509-08F6CB26494E}" type="parTrans" cxnId="{65E20120-214B-4616-8824-5A31C71AABDE}">
      <dgm:prSet/>
      <dgm:spPr/>
      <dgm:t>
        <a:bodyPr/>
        <a:lstStyle/>
        <a:p>
          <a:endParaRPr lang="en-US"/>
        </a:p>
      </dgm:t>
    </dgm:pt>
    <dgm:pt modelId="{A6391A4C-365F-4508-8E89-8946450AE0B1}" type="sibTrans" cxnId="{65E20120-214B-4616-8824-5A31C71AABDE}">
      <dgm:prSet/>
      <dgm:spPr/>
      <dgm:t>
        <a:bodyPr/>
        <a:lstStyle/>
        <a:p>
          <a:endParaRPr lang="en-US"/>
        </a:p>
      </dgm:t>
    </dgm:pt>
    <dgm:pt modelId="{3A46B342-2942-4D2D-8F2C-3340F274C826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 Prioritize work based on software projects and risk assessment</a:t>
          </a:r>
          <a:endParaRPr lang="en-US" sz="1100" dirty="0">
            <a:latin typeface="Calibri" pitchFamily="34" charset="0"/>
          </a:endParaRPr>
        </a:p>
      </dgm:t>
    </dgm:pt>
    <dgm:pt modelId="{7C02E743-4587-4F89-B2E0-F7E6EDE5CD43}" type="parTrans" cxnId="{497D374D-FA1D-429F-9572-225B66489397}">
      <dgm:prSet/>
      <dgm:spPr/>
      <dgm:t>
        <a:bodyPr/>
        <a:lstStyle/>
        <a:p>
          <a:endParaRPr lang="en-US"/>
        </a:p>
      </dgm:t>
    </dgm:pt>
    <dgm:pt modelId="{998368F7-312A-469E-8921-D6D307424F0D}" type="sibTrans" cxnId="{497D374D-FA1D-429F-9572-225B66489397}">
      <dgm:prSet/>
      <dgm:spPr/>
      <dgm:t>
        <a:bodyPr/>
        <a:lstStyle/>
        <a:p>
          <a:endParaRPr lang="en-US"/>
        </a:p>
      </dgm:t>
    </dgm:pt>
    <dgm:pt modelId="{05D584D6-F0C4-453F-821E-4D77DBF26BCF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Work may be dependent on infrastructure plan</a:t>
          </a:r>
          <a:endParaRPr lang="en-US" sz="1100" dirty="0">
            <a:latin typeface="Calibri" pitchFamily="34" charset="0"/>
          </a:endParaRPr>
        </a:p>
      </dgm:t>
    </dgm:pt>
    <dgm:pt modelId="{6FC8F279-7E36-4AEB-AC17-2026364A4448}" type="parTrans" cxnId="{DAE47A71-4925-4C5B-8C89-F36FB0FCE7DC}">
      <dgm:prSet/>
      <dgm:spPr/>
      <dgm:t>
        <a:bodyPr/>
        <a:lstStyle/>
        <a:p>
          <a:endParaRPr lang="en-US"/>
        </a:p>
      </dgm:t>
    </dgm:pt>
    <dgm:pt modelId="{89472498-35E9-4CB9-94F0-2292DE2E51CC}" type="sibTrans" cxnId="{DAE47A71-4925-4C5B-8C89-F36FB0FCE7DC}">
      <dgm:prSet/>
      <dgm:spPr/>
      <dgm:t>
        <a:bodyPr/>
        <a:lstStyle/>
        <a:p>
          <a:endParaRPr lang="en-US"/>
        </a:p>
      </dgm:t>
    </dgm:pt>
    <dgm:pt modelId="{DC3AB4DB-B5AB-414A-842B-A3344C60915C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 Implementation will be tied to other projects including clinical system.</a:t>
          </a:r>
          <a:endParaRPr lang="en-US" sz="1100" dirty="0">
            <a:latin typeface="Calibri" pitchFamily="34" charset="0"/>
          </a:endParaRPr>
        </a:p>
      </dgm:t>
    </dgm:pt>
    <dgm:pt modelId="{9AB47073-FF28-4631-9D50-9647BB85C644}" type="parTrans" cxnId="{DB939E85-42DF-4F3D-AFE2-BEB11176FB65}">
      <dgm:prSet/>
      <dgm:spPr/>
      <dgm:t>
        <a:bodyPr/>
        <a:lstStyle/>
        <a:p>
          <a:endParaRPr lang="en-US"/>
        </a:p>
      </dgm:t>
    </dgm:pt>
    <dgm:pt modelId="{BF5C20D9-AC08-4492-9AFD-B2BE69EBCABD}" type="sibTrans" cxnId="{DB939E85-42DF-4F3D-AFE2-BEB11176FB65}">
      <dgm:prSet/>
      <dgm:spPr/>
      <dgm:t>
        <a:bodyPr/>
        <a:lstStyle/>
        <a:p>
          <a:endParaRPr lang="en-US"/>
        </a:p>
      </dgm:t>
    </dgm:pt>
    <dgm:pt modelId="{33B45A4A-1387-4EBD-A2BB-EF9BCDC28BCD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C3103233-18F0-4F06-94AE-4623262DB6CA}" type="parTrans" cxnId="{1FDD85EC-C8F4-4034-985C-AA9657E6FD98}">
      <dgm:prSet/>
      <dgm:spPr/>
      <dgm:t>
        <a:bodyPr/>
        <a:lstStyle/>
        <a:p>
          <a:endParaRPr lang="en-US"/>
        </a:p>
      </dgm:t>
    </dgm:pt>
    <dgm:pt modelId="{D97BEFAD-FEFA-447B-AD25-B18A77675337}" type="sibTrans" cxnId="{1FDD85EC-C8F4-4034-985C-AA9657E6FD98}">
      <dgm:prSet/>
      <dgm:spPr/>
      <dgm:t>
        <a:bodyPr/>
        <a:lstStyle/>
        <a:p>
          <a:endParaRPr lang="en-US"/>
        </a:p>
      </dgm:t>
    </dgm:pt>
    <dgm:pt modelId="{8018548C-CE94-41E6-B0C8-F9EB14947504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 HIE tools and technologies</a:t>
          </a:r>
          <a:endParaRPr lang="en-US" sz="1100" dirty="0">
            <a:latin typeface="Calibri" pitchFamily="34" charset="0"/>
          </a:endParaRPr>
        </a:p>
      </dgm:t>
    </dgm:pt>
    <dgm:pt modelId="{79A853DA-76FE-48CB-A172-AB5E4B99865E}" type="parTrans" cxnId="{900A40BD-BEA9-4869-BABB-AAC7B0978D58}">
      <dgm:prSet/>
      <dgm:spPr/>
      <dgm:t>
        <a:bodyPr/>
        <a:lstStyle/>
        <a:p>
          <a:endParaRPr lang="en-US"/>
        </a:p>
      </dgm:t>
    </dgm:pt>
    <dgm:pt modelId="{FFD171D7-C9CC-4505-BAB8-CA417459AA43}" type="sibTrans" cxnId="{900A40BD-BEA9-4869-BABB-AAC7B0978D58}">
      <dgm:prSet/>
      <dgm:spPr/>
      <dgm:t>
        <a:bodyPr/>
        <a:lstStyle/>
        <a:p>
          <a:endParaRPr lang="en-US"/>
        </a:p>
      </dgm:t>
    </dgm:pt>
    <dgm:pt modelId="{6C766DEE-2B91-4606-ABDA-40DB5B63481D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F8151F31-7E5E-4603-A02B-8C8DAEB999B0}" type="parTrans" cxnId="{2AD41B57-95BB-4613-A513-FAAD3F1B708D}">
      <dgm:prSet/>
      <dgm:spPr/>
      <dgm:t>
        <a:bodyPr/>
        <a:lstStyle/>
        <a:p>
          <a:endParaRPr lang="en-US"/>
        </a:p>
      </dgm:t>
    </dgm:pt>
    <dgm:pt modelId="{CA2843A0-4BDD-45C9-A5BF-B326B03ECC5D}" type="sibTrans" cxnId="{2AD41B57-95BB-4613-A513-FAAD3F1B708D}">
      <dgm:prSet/>
      <dgm:spPr/>
      <dgm:t>
        <a:bodyPr/>
        <a:lstStyle/>
        <a:p>
          <a:endParaRPr lang="en-US"/>
        </a:p>
      </dgm:t>
    </dgm:pt>
    <dgm:pt modelId="{45CF80AF-36C6-496A-8B73-5F08169107EC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100" dirty="0" smtClean="0">
              <a:latin typeface="Calibri" pitchFamily="34" charset="0"/>
            </a:rPr>
            <a:t>  Bridge to state and federal agencies</a:t>
          </a:r>
          <a:endParaRPr lang="en-US" sz="1100" dirty="0">
            <a:latin typeface="Calibri" pitchFamily="34" charset="0"/>
          </a:endParaRPr>
        </a:p>
      </dgm:t>
    </dgm:pt>
    <dgm:pt modelId="{60EB9873-1642-4465-AFB3-630103042F69}" type="parTrans" cxnId="{49BE18D0-2911-448E-B428-3726E2F09785}">
      <dgm:prSet/>
      <dgm:spPr/>
      <dgm:t>
        <a:bodyPr/>
        <a:lstStyle/>
        <a:p>
          <a:endParaRPr lang="en-US"/>
        </a:p>
      </dgm:t>
    </dgm:pt>
    <dgm:pt modelId="{050E4B55-B9B2-47A4-8558-1B86FF07B151}" type="sibTrans" cxnId="{49BE18D0-2911-448E-B428-3726E2F09785}">
      <dgm:prSet/>
      <dgm:spPr/>
      <dgm:t>
        <a:bodyPr/>
        <a:lstStyle/>
        <a:p>
          <a:endParaRPr lang="en-US"/>
        </a:p>
      </dgm:t>
    </dgm:pt>
    <dgm:pt modelId="{9E5CADBD-B5BD-4633-BB32-F3CA963BB982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402FD626-3797-4BD6-AF1C-8C8DF54BC44D}" type="parTrans" cxnId="{D2904D1D-1504-4E22-BF6E-FB617120BFC9}">
      <dgm:prSet/>
      <dgm:spPr/>
      <dgm:t>
        <a:bodyPr/>
        <a:lstStyle/>
        <a:p>
          <a:endParaRPr lang="en-US"/>
        </a:p>
      </dgm:t>
    </dgm:pt>
    <dgm:pt modelId="{C3D2EB4F-BC88-4E0E-84F1-BF1DF946C126}" type="sibTrans" cxnId="{D2904D1D-1504-4E22-BF6E-FB617120BFC9}">
      <dgm:prSet/>
      <dgm:spPr/>
      <dgm:t>
        <a:bodyPr/>
        <a:lstStyle/>
        <a:p>
          <a:endParaRPr lang="en-US"/>
        </a:p>
      </dgm:t>
    </dgm:pt>
    <dgm:pt modelId="{AACCB80F-7409-43FD-BE4D-6555F361A633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sz="1100" dirty="0">
            <a:latin typeface="Calibri" pitchFamily="34" charset="0"/>
          </a:endParaRPr>
        </a:p>
      </dgm:t>
    </dgm:pt>
    <dgm:pt modelId="{AD07AD3A-9567-44B5-8AC9-094EDF65A7AD}" type="parTrans" cxnId="{EF91027F-B7BF-4B3F-BABB-09F92FC6ABDE}">
      <dgm:prSet/>
      <dgm:spPr/>
      <dgm:t>
        <a:bodyPr/>
        <a:lstStyle/>
        <a:p>
          <a:endParaRPr lang="en-US"/>
        </a:p>
      </dgm:t>
    </dgm:pt>
    <dgm:pt modelId="{B1DD9842-ECDD-4D7C-BFE0-43CCE7C5699F}" type="sibTrans" cxnId="{EF91027F-B7BF-4B3F-BABB-09F92FC6ABDE}">
      <dgm:prSet/>
      <dgm:spPr/>
      <dgm:t>
        <a:bodyPr/>
        <a:lstStyle/>
        <a:p>
          <a:endParaRPr lang="en-US"/>
        </a:p>
      </dgm:t>
    </dgm:pt>
    <dgm:pt modelId="{EFDB1C94-6A4B-48BC-814A-B6F59772AB08}" type="pres">
      <dgm:prSet presAssocID="{C77D69DA-D0B1-4113-B64D-C65F56B5FC8C}" presName="diagram" presStyleCnt="0">
        <dgm:presLayoutVars>
          <dgm:dir/>
          <dgm:animLvl val="lvl"/>
          <dgm:resizeHandles val="exact"/>
        </dgm:presLayoutVars>
      </dgm:prSet>
      <dgm:spPr/>
    </dgm:pt>
    <dgm:pt modelId="{771FC102-29D2-41FC-93FA-4B7E37752AD5}" type="pres">
      <dgm:prSet presAssocID="{8F634531-F871-41F5-AD37-E0ECDF53E4DE}" presName="compNode" presStyleCnt="0"/>
      <dgm:spPr/>
    </dgm:pt>
    <dgm:pt modelId="{ED9A9F59-48D1-4765-AFE0-17D2AEF14841}" type="pres">
      <dgm:prSet presAssocID="{8F634531-F871-41F5-AD37-E0ECDF53E4DE}" presName="childRect" presStyleLbl="bgAcc1" presStyleIdx="0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D6BC9-2C8F-46EC-97DE-09E80A829659}" type="pres">
      <dgm:prSet presAssocID="{8F634531-F871-41F5-AD37-E0ECDF53E4D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646CED-345C-4D28-8D76-47B672A6017B}" type="pres">
      <dgm:prSet presAssocID="{8F634531-F871-41F5-AD37-E0ECDF53E4DE}" presName="parentRect" presStyleLbl="alignNode1" presStyleIdx="0" presStyleCnt="9"/>
      <dgm:spPr/>
      <dgm:t>
        <a:bodyPr/>
        <a:lstStyle/>
        <a:p>
          <a:endParaRPr lang="en-US"/>
        </a:p>
      </dgm:t>
    </dgm:pt>
    <dgm:pt modelId="{4905F9C4-EAFD-4F5F-B3C4-084AF08B107B}" type="pres">
      <dgm:prSet presAssocID="{8F634531-F871-41F5-AD37-E0ECDF53E4DE}" presName="adorn" presStyleLbl="fgAccFollowNode1" presStyleIdx="0" presStyleCnt="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1024AE8-340B-493B-8F73-625505C13C82}" type="pres">
      <dgm:prSet presAssocID="{6C7301BA-66FC-47CE-B1A4-0F1F711A84C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2C9193C-793B-4A1D-A05D-E12F375EFF9F}" type="pres">
      <dgm:prSet presAssocID="{E38103A5-32D3-47DE-8B86-F1A85B802B95}" presName="compNode" presStyleCnt="0"/>
      <dgm:spPr/>
    </dgm:pt>
    <dgm:pt modelId="{74A9E99A-950C-44E2-B7C7-CB0B87364C96}" type="pres">
      <dgm:prSet presAssocID="{E38103A5-32D3-47DE-8B86-F1A85B802B95}" presName="childRect" presStyleLbl="bgAcc1" presStyleIdx="1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0C1F24-B463-4156-AC19-C927A56DE41D}" type="pres">
      <dgm:prSet presAssocID="{E38103A5-32D3-47DE-8B86-F1A85B802B9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006C7-A1B3-4242-A4CB-01107D8492FF}" type="pres">
      <dgm:prSet presAssocID="{E38103A5-32D3-47DE-8B86-F1A85B802B95}" presName="parentRect" presStyleLbl="alignNode1" presStyleIdx="1" presStyleCnt="9"/>
      <dgm:spPr/>
      <dgm:t>
        <a:bodyPr/>
        <a:lstStyle/>
        <a:p>
          <a:endParaRPr lang="en-US"/>
        </a:p>
      </dgm:t>
    </dgm:pt>
    <dgm:pt modelId="{751BCBE7-88FE-4370-BCFF-6C9684559F44}" type="pres">
      <dgm:prSet presAssocID="{E38103A5-32D3-47DE-8B86-F1A85B802B95}" presName="adorn" presStyleLbl="fgAccFollowNode1" presStyleIdx="1" presStyleCnt="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683E1C3-FAA9-4386-A438-5E77B3B44A37}" type="pres">
      <dgm:prSet presAssocID="{37A254E7-D008-4405-8292-C1DB524ABD1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EBC1EDD-3C26-4E34-BB72-EC9C32241A01}" type="pres">
      <dgm:prSet presAssocID="{E9E6D724-C2FE-44A0-BB76-8E854DF05963}" presName="compNode" presStyleCnt="0"/>
      <dgm:spPr/>
    </dgm:pt>
    <dgm:pt modelId="{35D6DB14-D4C9-477F-A9DC-B436A0A358F6}" type="pres">
      <dgm:prSet presAssocID="{E9E6D724-C2FE-44A0-BB76-8E854DF05963}" presName="childRect" presStyleLbl="bgAcc1" presStyleIdx="2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BCA78-65C1-40E3-AC69-69E6A4349B53}" type="pres">
      <dgm:prSet presAssocID="{E9E6D724-C2FE-44A0-BB76-8E854DF0596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60E3F-243F-4038-94B1-706510959694}" type="pres">
      <dgm:prSet presAssocID="{E9E6D724-C2FE-44A0-BB76-8E854DF05963}" presName="parentRect" presStyleLbl="alignNode1" presStyleIdx="2" presStyleCnt="9"/>
      <dgm:spPr/>
      <dgm:t>
        <a:bodyPr/>
        <a:lstStyle/>
        <a:p>
          <a:endParaRPr lang="en-US"/>
        </a:p>
      </dgm:t>
    </dgm:pt>
    <dgm:pt modelId="{4ED54C39-F3ED-423F-AA95-BA978F4A14DA}" type="pres">
      <dgm:prSet presAssocID="{E9E6D724-C2FE-44A0-BB76-8E854DF05963}" presName="adorn" presStyleLbl="fgAccFollowNode1" presStyleIdx="2" presStyleCnt="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8B5D60B-81DE-4D5B-B790-B2722320F202}" type="pres">
      <dgm:prSet presAssocID="{61BB5290-C492-45C2-BBC2-1AB0D3101BD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92CA8A-DA2A-42B7-8745-A65A4E280C34}" type="pres">
      <dgm:prSet presAssocID="{0C73E628-CA05-4CB4-8C65-8E4AE385FC7C}" presName="compNode" presStyleCnt="0"/>
      <dgm:spPr/>
    </dgm:pt>
    <dgm:pt modelId="{5CED1184-ED5B-4499-A284-0EA7AB42FCCF}" type="pres">
      <dgm:prSet presAssocID="{0C73E628-CA05-4CB4-8C65-8E4AE385FC7C}" presName="childRect" presStyleLbl="bgAcc1" presStyleIdx="3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8A75DB-BF10-432F-8797-4DF7436D9E33}" type="pres">
      <dgm:prSet presAssocID="{0C73E628-CA05-4CB4-8C65-8E4AE385FC7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2EFF7-5467-45A6-B806-F23CB346958A}" type="pres">
      <dgm:prSet presAssocID="{0C73E628-CA05-4CB4-8C65-8E4AE385FC7C}" presName="parentRect" presStyleLbl="alignNode1" presStyleIdx="3" presStyleCnt="9"/>
      <dgm:spPr/>
      <dgm:t>
        <a:bodyPr/>
        <a:lstStyle/>
        <a:p>
          <a:endParaRPr lang="en-US"/>
        </a:p>
      </dgm:t>
    </dgm:pt>
    <dgm:pt modelId="{0FC0E05E-C882-4C17-9357-1A087C6BE7E3}" type="pres">
      <dgm:prSet presAssocID="{0C73E628-CA05-4CB4-8C65-8E4AE385FC7C}" presName="adorn" presStyleLbl="fgAccFollowNode1" presStyleIdx="3" presStyleCnt="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9CAB839-5BFB-4C94-850E-E7A5B33B0497}" type="pres">
      <dgm:prSet presAssocID="{99A89A1F-F74E-4447-92CD-AABBA57B000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28CBAD-7ADA-4C14-A8BF-2CB104163FA3}" type="pres">
      <dgm:prSet presAssocID="{AACDE497-6EC9-42B3-AA6C-BDB335FB4569}" presName="compNode" presStyleCnt="0"/>
      <dgm:spPr/>
    </dgm:pt>
    <dgm:pt modelId="{974E4BF9-6A1C-4BA9-8DB5-6514282565A1}" type="pres">
      <dgm:prSet presAssocID="{AACDE497-6EC9-42B3-AA6C-BDB335FB4569}" presName="childRect" presStyleLbl="bgAcc1" presStyleIdx="4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36D57-CAE8-496A-9943-E7DFA7481ED8}" type="pres">
      <dgm:prSet presAssocID="{AACDE497-6EC9-42B3-AA6C-BDB335FB456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016FC8-F4E6-4BD3-B696-3F1DC0313EFE}" type="pres">
      <dgm:prSet presAssocID="{AACDE497-6EC9-42B3-AA6C-BDB335FB4569}" presName="parentRect" presStyleLbl="alignNode1" presStyleIdx="4" presStyleCnt="9"/>
      <dgm:spPr/>
      <dgm:t>
        <a:bodyPr/>
        <a:lstStyle/>
        <a:p>
          <a:endParaRPr lang="en-US"/>
        </a:p>
      </dgm:t>
    </dgm:pt>
    <dgm:pt modelId="{2A5273F0-1F4B-4BD5-93A3-1774BCDE315F}" type="pres">
      <dgm:prSet presAssocID="{AACDE497-6EC9-42B3-AA6C-BDB335FB4569}" presName="adorn" presStyleLbl="fgAccFollowNode1" presStyleIdx="4" presStyleCnt="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08489FFF-C2FB-47F0-9869-8B798B6A5B9D}" type="pres">
      <dgm:prSet presAssocID="{002C2555-1B44-4105-9EDF-199A8BE970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512578A-387D-4CAE-BCBB-E79C31D08E7A}" type="pres">
      <dgm:prSet presAssocID="{55DCAC61-461A-4BE0-B1E3-1FFD62928AD4}" presName="compNode" presStyleCnt="0"/>
      <dgm:spPr/>
    </dgm:pt>
    <dgm:pt modelId="{6EDAB15B-A054-48C1-A0F9-CB3CB90B1AD9}" type="pres">
      <dgm:prSet presAssocID="{55DCAC61-461A-4BE0-B1E3-1FFD62928AD4}" presName="childRect" presStyleLbl="bgAcc1" presStyleIdx="5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11C27-1889-4EFE-A058-6743322CF71F}" type="pres">
      <dgm:prSet presAssocID="{55DCAC61-461A-4BE0-B1E3-1FFD62928AD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E133A2-3D72-4FC4-A7FF-3CA4831E03A1}" type="pres">
      <dgm:prSet presAssocID="{55DCAC61-461A-4BE0-B1E3-1FFD62928AD4}" presName="parentRect" presStyleLbl="alignNode1" presStyleIdx="5" presStyleCnt="9"/>
      <dgm:spPr/>
      <dgm:t>
        <a:bodyPr/>
        <a:lstStyle/>
        <a:p>
          <a:endParaRPr lang="en-US"/>
        </a:p>
      </dgm:t>
    </dgm:pt>
    <dgm:pt modelId="{1E22EF95-20DF-47A6-A225-153FD4A09ABC}" type="pres">
      <dgm:prSet presAssocID="{55DCAC61-461A-4BE0-B1E3-1FFD62928AD4}" presName="adorn" presStyleLbl="fgAccFollowNode1" presStyleIdx="5" presStyleCnt="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77539F9C-D446-41CB-95C1-F3550E34AA76}" type="pres">
      <dgm:prSet presAssocID="{DA8E499C-5180-4487-B1BA-E3F66A2727D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7EC57AD-C225-410A-8CF9-898D0BC0F753}" type="pres">
      <dgm:prSet presAssocID="{A3CD4FDB-8705-400D-BAC5-9763AEF47C15}" presName="compNode" presStyleCnt="0"/>
      <dgm:spPr/>
    </dgm:pt>
    <dgm:pt modelId="{B4793007-2F3B-4056-A99B-D2BDC185FCF4}" type="pres">
      <dgm:prSet presAssocID="{A3CD4FDB-8705-400D-BAC5-9763AEF47C15}" presName="childRect" presStyleLbl="bgAcc1" presStyleIdx="6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65FFF-F42B-478F-944D-AD9DFAE13762}" type="pres">
      <dgm:prSet presAssocID="{A3CD4FDB-8705-400D-BAC5-9763AEF47C1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9588D-F0C3-44ED-BE86-2E3AA1F039AE}" type="pres">
      <dgm:prSet presAssocID="{A3CD4FDB-8705-400D-BAC5-9763AEF47C15}" presName="parentRect" presStyleLbl="alignNode1" presStyleIdx="6" presStyleCnt="9"/>
      <dgm:spPr/>
      <dgm:t>
        <a:bodyPr/>
        <a:lstStyle/>
        <a:p>
          <a:endParaRPr lang="en-US"/>
        </a:p>
      </dgm:t>
    </dgm:pt>
    <dgm:pt modelId="{C0C32F23-E6A8-44F5-8428-B549A1296F75}" type="pres">
      <dgm:prSet presAssocID="{A3CD4FDB-8705-400D-BAC5-9763AEF47C15}" presName="adorn" presStyleLbl="fgAccFollowNode1" presStyleIdx="6" presStyleCnt="9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758CC4FF-F164-436F-8C95-40FFFEB0A6CF}" type="pres">
      <dgm:prSet presAssocID="{093E3979-69AB-4EC6-AA9E-57A45943F5D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D471749-E9AC-4A0C-9ACA-2DA3BBF621E7}" type="pres">
      <dgm:prSet presAssocID="{EAE71469-FFD1-4D91-ADC4-4FA1F6E6EEFB}" presName="compNode" presStyleCnt="0"/>
      <dgm:spPr/>
    </dgm:pt>
    <dgm:pt modelId="{E2701358-480B-4A0C-879D-938ABD9BE6E3}" type="pres">
      <dgm:prSet presAssocID="{EAE71469-FFD1-4D91-ADC4-4FA1F6E6EEFB}" presName="childRect" presStyleLbl="bgAcc1" presStyleIdx="7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B093C5-AD31-4D01-8F93-56EF486A319C}" type="pres">
      <dgm:prSet presAssocID="{EAE71469-FFD1-4D91-ADC4-4FA1F6E6EEF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514C4-270B-4A6D-815C-9BC6C8ADCA64}" type="pres">
      <dgm:prSet presAssocID="{EAE71469-FFD1-4D91-ADC4-4FA1F6E6EEFB}" presName="parentRect" presStyleLbl="alignNode1" presStyleIdx="7" presStyleCnt="9"/>
      <dgm:spPr/>
      <dgm:t>
        <a:bodyPr/>
        <a:lstStyle/>
        <a:p>
          <a:endParaRPr lang="en-US"/>
        </a:p>
      </dgm:t>
    </dgm:pt>
    <dgm:pt modelId="{7DAA3E73-AAC8-4DB7-9175-DC8E9E422118}" type="pres">
      <dgm:prSet presAssocID="{EAE71469-FFD1-4D91-ADC4-4FA1F6E6EEFB}" presName="adorn" presStyleLbl="fgAccFollowNode1" presStyleIdx="7" presStyleCnt="9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</dgm:pt>
    <dgm:pt modelId="{AA6FC4E9-E88F-402F-A009-CFD00F7B3B78}" type="pres">
      <dgm:prSet presAssocID="{BCE5577A-6EDE-4CE1-81B2-B4537B6FF9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31623EA-D613-4632-8EAA-195525E041A7}" type="pres">
      <dgm:prSet presAssocID="{6E3DAA23-E2DC-468F-AA5E-3950B47E6244}" presName="compNode" presStyleCnt="0"/>
      <dgm:spPr/>
    </dgm:pt>
    <dgm:pt modelId="{2606BD47-BF31-4C7C-9A88-2A0218421EC1}" type="pres">
      <dgm:prSet presAssocID="{6E3DAA23-E2DC-468F-AA5E-3950B47E6244}" presName="childRect" presStyleLbl="bgAcc1" presStyleIdx="8" presStyleCnt="9" custScaleY="16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5F6840-D161-4828-8DC9-C5E423B64515}" type="pres">
      <dgm:prSet presAssocID="{6E3DAA23-E2DC-468F-AA5E-3950B47E624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C382CD-ABD0-4B58-AA55-409E9E07B424}" type="pres">
      <dgm:prSet presAssocID="{6E3DAA23-E2DC-468F-AA5E-3950B47E6244}" presName="parentRect" presStyleLbl="alignNode1" presStyleIdx="8" presStyleCnt="9"/>
      <dgm:spPr/>
      <dgm:t>
        <a:bodyPr/>
        <a:lstStyle/>
        <a:p>
          <a:endParaRPr lang="en-US"/>
        </a:p>
      </dgm:t>
    </dgm:pt>
    <dgm:pt modelId="{42155008-33FC-423B-9BD1-3ED5130636B0}" type="pres">
      <dgm:prSet presAssocID="{6E3DAA23-E2DC-468F-AA5E-3950B47E6244}" presName="adorn" presStyleLbl="fgAccFollowNode1" presStyleIdx="8" presStyleCnt="9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</dgm:pt>
  </dgm:ptLst>
  <dgm:cxnLst>
    <dgm:cxn modelId="{3CA8BB6D-3A7D-4B0D-8AFB-97B73994C054}" srcId="{E38103A5-32D3-47DE-8B86-F1A85B802B95}" destId="{6E9D4398-D79E-4735-BD85-9CB8337B5E20}" srcOrd="0" destOrd="0" parTransId="{8EFDA178-9FE1-4AAC-B6EB-D679C55F1B3D}" sibTransId="{22CB8F63-34EF-495C-BB30-D74F4B04D4F6}"/>
    <dgm:cxn modelId="{6E379A1A-7B9A-4111-80CD-8390C4021C40}" type="presOf" srcId="{8B073E5C-1900-4221-8AAC-20C5D0AEB0C8}" destId="{E2701358-480B-4A0C-879D-938ABD9BE6E3}" srcOrd="0" destOrd="0" presId="urn:microsoft.com/office/officeart/2005/8/layout/bList2#1"/>
    <dgm:cxn modelId="{497D374D-FA1D-429F-9572-225B66489397}" srcId="{E9E6D724-C2FE-44A0-BB76-8E854DF05963}" destId="{3A46B342-2942-4D2D-8F2C-3340F274C826}" srcOrd="2" destOrd="0" parTransId="{7C02E743-4587-4F89-B2E0-F7E6EDE5CD43}" sibTransId="{998368F7-312A-469E-8921-D6D307424F0D}"/>
    <dgm:cxn modelId="{0DC663C8-38E8-4F30-AD83-09CD688DFF89}" type="presOf" srcId="{0C73E628-CA05-4CB4-8C65-8E4AE385FC7C}" destId="{AF42EFF7-5467-45A6-B806-F23CB346958A}" srcOrd="1" destOrd="0" presId="urn:microsoft.com/office/officeart/2005/8/layout/bList2#1"/>
    <dgm:cxn modelId="{38AF28A0-A651-4D00-9E0C-15F3DA4CC525}" type="presOf" srcId="{CBB3B99A-D500-47E1-9444-383BB7024B5E}" destId="{74A9E99A-950C-44E2-B7C7-CB0B87364C96}" srcOrd="0" destOrd="2" presId="urn:microsoft.com/office/officeart/2005/8/layout/bList2#1"/>
    <dgm:cxn modelId="{EEB146DC-167A-4FFE-8B67-1F7E0FAEE18F}" type="presOf" srcId="{37A254E7-D008-4405-8292-C1DB524ABD1A}" destId="{5683E1C3-FAA9-4386-A438-5E77B3B44A37}" srcOrd="0" destOrd="0" presId="urn:microsoft.com/office/officeart/2005/8/layout/bList2#1"/>
    <dgm:cxn modelId="{697E9FFD-ACB8-4604-90BB-C7CFB1EFD32C}" type="presOf" srcId="{A3CD4FDB-8705-400D-BAC5-9763AEF47C15}" destId="{A069588D-F0C3-44ED-BE86-2E3AA1F039AE}" srcOrd="1" destOrd="0" presId="urn:microsoft.com/office/officeart/2005/8/layout/bList2#1"/>
    <dgm:cxn modelId="{340C30CF-DB7F-4095-8DA8-CCBDEA88CE27}" type="presOf" srcId="{99A89A1F-F74E-4447-92CD-AABBA57B0002}" destId="{39CAB839-5BFB-4C94-850E-E7A5B33B0497}" srcOrd="0" destOrd="0" presId="urn:microsoft.com/office/officeart/2005/8/layout/bList2#1"/>
    <dgm:cxn modelId="{DAE47A71-4925-4C5B-8C89-F36FB0FCE7DC}" srcId="{0C73E628-CA05-4CB4-8C65-8E4AE385FC7C}" destId="{05D584D6-F0C4-453F-821E-4D77DBF26BCF}" srcOrd="1" destOrd="0" parTransId="{6FC8F279-7E36-4AEB-AC17-2026364A4448}" sibTransId="{89472498-35E9-4CB9-94F0-2292DE2E51CC}"/>
    <dgm:cxn modelId="{1B39E263-FFAE-43BD-A573-F4FEC9C9EC08}" type="presOf" srcId="{6E9D4398-D79E-4735-BD85-9CB8337B5E20}" destId="{74A9E99A-950C-44E2-B7C7-CB0B87364C96}" srcOrd="0" destOrd="0" presId="urn:microsoft.com/office/officeart/2005/8/layout/bList2#1"/>
    <dgm:cxn modelId="{D2904D1D-1504-4E22-BF6E-FB617120BFC9}" srcId="{6E3DAA23-E2DC-468F-AA5E-3950B47E6244}" destId="{9E5CADBD-B5BD-4633-BB32-F3CA963BB982}" srcOrd="3" destOrd="0" parTransId="{402FD626-3797-4BD6-AF1C-8C8DF54BC44D}" sibTransId="{C3D2EB4F-BC88-4E0E-84F1-BF1DF946C126}"/>
    <dgm:cxn modelId="{E0DA1803-8331-424C-B4AA-F2075D2CE055}" srcId="{C77D69DA-D0B1-4113-B64D-C65F56B5FC8C}" destId="{8F634531-F871-41F5-AD37-E0ECDF53E4DE}" srcOrd="0" destOrd="0" parTransId="{66518A7B-E68D-4464-82EE-1E7F89BE9882}" sibTransId="{6C7301BA-66FC-47CE-B1A4-0F1F711A84C5}"/>
    <dgm:cxn modelId="{5B118500-A102-4AD1-B8DA-A794182C015F}" type="presOf" srcId="{E9E6D724-C2FE-44A0-BB76-8E854DF05963}" destId="{5DCBCA78-65C1-40E3-AC69-69E6A4349B53}" srcOrd="0" destOrd="0" presId="urn:microsoft.com/office/officeart/2005/8/layout/bList2#1"/>
    <dgm:cxn modelId="{49BE18D0-2911-448E-B428-3726E2F09785}" srcId="{6E3DAA23-E2DC-468F-AA5E-3950B47E6244}" destId="{45CF80AF-36C6-496A-8B73-5F08169107EC}" srcOrd="4" destOrd="0" parTransId="{60EB9873-1642-4465-AFB3-630103042F69}" sibTransId="{050E4B55-B9B2-47A4-8558-1B86FF07B151}"/>
    <dgm:cxn modelId="{B14210AF-4581-4C6F-8295-EFB23BBDF8DB}" type="presOf" srcId="{8F634531-F871-41F5-AD37-E0ECDF53E4DE}" destId="{86AD6BC9-2C8F-46EC-97DE-09E80A829659}" srcOrd="0" destOrd="0" presId="urn:microsoft.com/office/officeart/2005/8/layout/bList2#1"/>
    <dgm:cxn modelId="{C995114F-5920-43DF-9866-D5FBA9370F77}" type="presOf" srcId="{65234563-04AB-473B-B002-D7F0005B285B}" destId="{6EDAB15B-A054-48C1-A0F9-CB3CB90B1AD9}" srcOrd="0" destOrd="0" presId="urn:microsoft.com/office/officeart/2005/8/layout/bList2#1"/>
    <dgm:cxn modelId="{A1B68556-67DC-4BB1-B7BA-1F0109DCCB59}" type="presOf" srcId="{F3D21540-C357-473F-AA64-59C2EF5D5E81}" destId="{ED9A9F59-48D1-4765-AFE0-17D2AEF14841}" srcOrd="0" destOrd="2" presId="urn:microsoft.com/office/officeart/2005/8/layout/bList2#1"/>
    <dgm:cxn modelId="{DC77627A-E4EE-4CB5-8ECA-7A8E336A3602}" type="presOf" srcId="{3A46B342-2942-4D2D-8F2C-3340F274C826}" destId="{35D6DB14-D4C9-477F-A9DC-B436A0A358F6}" srcOrd="0" destOrd="2" presId="urn:microsoft.com/office/officeart/2005/8/layout/bList2#1"/>
    <dgm:cxn modelId="{97F34ECF-E094-4748-8087-D51519F21368}" srcId="{0C73E628-CA05-4CB4-8C65-8E4AE385FC7C}" destId="{63EEF712-62F3-4844-AF5D-39C86219BDB4}" srcOrd="0" destOrd="0" parTransId="{890B8420-1249-462A-A6D9-16CC77769674}" sibTransId="{748F674D-690A-492D-A261-19FAF3E9BEF3}"/>
    <dgm:cxn modelId="{D003FC52-B0C6-49ED-82BE-AA6F9DC74330}" srcId="{C77D69DA-D0B1-4113-B64D-C65F56B5FC8C}" destId="{EAE71469-FFD1-4D91-ADC4-4FA1F6E6EEFB}" srcOrd="7" destOrd="0" parTransId="{28172737-7F8F-4A01-943D-6B9C1217CFAB}" sibTransId="{BCE5577A-6EDE-4CE1-81B2-B4537B6FF9AD}"/>
    <dgm:cxn modelId="{06E61825-5629-495C-8E4E-09328B62802A}" type="presOf" srcId="{05D584D6-F0C4-453F-821E-4D77DBF26BCF}" destId="{5CED1184-ED5B-4499-A284-0EA7AB42FCCF}" srcOrd="0" destOrd="1" presId="urn:microsoft.com/office/officeart/2005/8/layout/bList2#1"/>
    <dgm:cxn modelId="{66CC4C49-926C-4AE4-A4B2-4B7E9BFD117C}" type="presOf" srcId="{8FD800AD-E468-4303-9A22-B76F44A59CBE}" destId="{ED9A9F59-48D1-4765-AFE0-17D2AEF14841}" srcOrd="0" destOrd="1" presId="urn:microsoft.com/office/officeart/2005/8/layout/bList2#1"/>
    <dgm:cxn modelId="{413CFE91-BA39-48B7-9604-563BB0505FD3}" srcId="{8F634531-F871-41F5-AD37-E0ECDF53E4DE}" destId="{F3D21540-C357-473F-AA64-59C2EF5D5E81}" srcOrd="2" destOrd="0" parTransId="{1F6662A7-623B-468E-8BCB-B91E3F92556D}" sibTransId="{5ACB1D55-3522-44E0-8495-2FADB4415628}"/>
    <dgm:cxn modelId="{945E36DD-36E1-4590-B36B-B919AE843664}" type="presOf" srcId="{55DCAC61-461A-4BE0-B1E3-1FFD62928AD4}" destId="{77E11C27-1889-4EFE-A058-6743322CF71F}" srcOrd="0" destOrd="0" presId="urn:microsoft.com/office/officeart/2005/8/layout/bList2#1"/>
    <dgm:cxn modelId="{25F9178B-DE0B-4D27-9788-B4F07B2529C9}" type="presOf" srcId="{AB2A1C67-170E-4C1F-BEF5-84C024486B26}" destId="{B4793007-2F3B-4056-A99B-D2BDC185FCF4}" srcOrd="0" destOrd="0" presId="urn:microsoft.com/office/officeart/2005/8/layout/bList2#1"/>
    <dgm:cxn modelId="{0141C1FD-ED10-4A22-9C8A-3FBD2E1EFF93}" srcId="{EAE71469-FFD1-4D91-ADC4-4FA1F6E6EEFB}" destId="{8B073E5C-1900-4221-8AAC-20C5D0AEB0C8}" srcOrd="0" destOrd="0" parTransId="{AB829080-3C8D-4892-B499-C5909F17EF46}" sibTransId="{7B504272-AC23-450F-96DE-C9FE9030D359}"/>
    <dgm:cxn modelId="{2EDD6432-0322-457B-84C2-C8ADA0F77DB7}" type="presOf" srcId="{093E3979-69AB-4EC6-AA9E-57A45943F5DA}" destId="{758CC4FF-F164-436F-8C95-40FFFEB0A6CF}" srcOrd="0" destOrd="0" presId="urn:microsoft.com/office/officeart/2005/8/layout/bList2#1"/>
    <dgm:cxn modelId="{6EE3F8DC-D0EB-4EB2-8976-E8B3105E43D4}" type="presOf" srcId="{A3CD4FDB-8705-400D-BAC5-9763AEF47C15}" destId="{9DC65FFF-F42B-478F-944D-AD9DFAE13762}" srcOrd="0" destOrd="0" presId="urn:microsoft.com/office/officeart/2005/8/layout/bList2#1"/>
    <dgm:cxn modelId="{BA853392-48F2-422A-883E-AC06BC8F9E7A}" srcId="{C77D69DA-D0B1-4113-B64D-C65F56B5FC8C}" destId="{A3CD4FDB-8705-400D-BAC5-9763AEF47C15}" srcOrd="6" destOrd="0" parTransId="{47F3E84E-0B07-4E14-B7A5-19B126F8E94F}" sibTransId="{093E3979-69AB-4EC6-AA9E-57A45943F5DA}"/>
    <dgm:cxn modelId="{DE59FC56-C3C5-4104-9CA9-6BD4D54C6434}" srcId="{E38103A5-32D3-47DE-8B86-F1A85B802B95}" destId="{CBB3B99A-D500-47E1-9444-383BB7024B5E}" srcOrd="2" destOrd="0" parTransId="{5F1F11E2-4325-4583-9CE7-2FD70909FF4D}" sibTransId="{2E785DFD-F155-4225-BD42-8E0F8EB8C645}"/>
    <dgm:cxn modelId="{5520D826-F7E6-4F5F-A26D-247613EFEDC8}" srcId="{E38103A5-32D3-47DE-8B86-F1A85B802B95}" destId="{119AB366-F7C1-4BC8-85EC-472E9FEA46F9}" srcOrd="1" destOrd="0" parTransId="{1F17B4FA-6A69-48A3-903C-C8A09F07E4F5}" sibTransId="{BE6EBE56-6F14-4F8C-8089-9B727BF64C17}"/>
    <dgm:cxn modelId="{7A795A5F-F71F-4DB9-B4C2-F45764ECC40E}" srcId="{C77D69DA-D0B1-4113-B64D-C65F56B5FC8C}" destId="{E9E6D724-C2FE-44A0-BB76-8E854DF05963}" srcOrd="2" destOrd="0" parTransId="{1D16D6FA-F056-4DC3-8640-0D5BBA161F37}" sibTransId="{61BB5290-C492-45C2-BBC2-1AB0D3101BDE}"/>
    <dgm:cxn modelId="{D56528BA-D47F-4E1A-946B-AF67F7FB3159}" type="presOf" srcId="{C77D69DA-D0B1-4113-B64D-C65F56B5FC8C}" destId="{EFDB1C94-6A4B-48BC-814A-B6F59772AB08}" srcOrd="0" destOrd="0" presId="urn:microsoft.com/office/officeart/2005/8/layout/bList2#1"/>
    <dgm:cxn modelId="{EF91027F-B7BF-4B3F-BABB-09F92FC6ABDE}" srcId="{E9E6D724-C2FE-44A0-BB76-8E854DF05963}" destId="{AACCB80F-7409-43FD-BE4D-6555F361A633}" srcOrd="1" destOrd="0" parTransId="{AD07AD3A-9567-44B5-8AC9-094EDF65A7AD}" sibTransId="{B1DD9842-ECDD-4D7C-BFE0-43CCE7C5699F}"/>
    <dgm:cxn modelId="{4D391198-B875-42F9-8FB5-781AAC71B858}" type="presOf" srcId="{EAE71469-FFD1-4D91-ADC4-4FA1F6E6EEFB}" destId="{CD3514C4-270B-4A6D-815C-9BC6C8ADCA64}" srcOrd="1" destOrd="0" presId="urn:microsoft.com/office/officeart/2005/8/layout/bList2#1"/>
    <dgm:cxn modelId="{752BCE78-A928-4701-845F-8E1CDC53159B}" type="presOf" srcId="{E38103A5-32D3-47DE-8B86-F1A85B802B95}" destId="{732006C7-A1B3-4242-A4CB-01107D8492FF}" srcOrd="1" destOrd="0" presId="urn:microsoft.com/office/officeart/2005/8/layout/bList2#1"/>
    <dgm:cxn modelId="{AC68F782-247A-435C-9709-C1200280A385}" type="presOf" srcId="{0BF3DF41-3436-4351-B1EA-9F13EBE4ECE2}" destId="{74A9E99A-950C-44E2-B7C7-CB0B87364C96}" srcOrd="0" destOrd="4" presId="urn:microsoft.com/office/officeart/2005/8/layout/bList2#1"/>
    <dgm:cxn modelId="{91706C6D-8228-4282-B67B-8FCBD67A600E}" srcId="{C77D69DA-D0B1-4113-B64D-C65F56B5FC8C}" destId="{6E3DAA23-E2DC-468F-AA5E-3950B47E6244}" srcOrd="8" destOrd="0" parTransId="{A8C582CA-0C5F-497D-90EF-C54AEAE69EF1}" sibTransId="{259E631C-A5B6-480C-8CA7-DCFD538FACEE}"/>
    <dgm:cxn modelId="{6754B684-260C-474D-B5AE-73334BCD2158}" type="presOf" srcId="{9E5CADBD-B5BD-4633-BB32-F3CA963BB982}" destId="{2606BD47-BF31-4C7C-9A88-2A0218421EC1}" srcOrd="0" destOrd="3" presId="urn:microsoft.com/office/officeart/2005/8/layout/bList2#1"/>
    <dgm:cxn modelId="{F17446E3-191B-4561-8EA9-F9DAADD3461A}" type="presOf" srcId="{0C7B0E64-8805-4EDF-8671-59FF029FC892}" destId="{974E4BF9-6A1C-4BA9-8DB5-6514282565A1}" srcOrd="0" destOrd="1" presId="urn:microsoft.com/office/officeart/2005/8/layout/bList2#1"/>
    <dgm:cxn modelId="{3232CB33-9A53-4726-B499-F2FCD632F09C}" type="presOf" srcId="{6C766DEE-2B91-4606-ABDA-40DB5B63481D}" destId="{2606BD47-BF31-4C7C-9A88-2A0218421EC1}" srcOrd="0" destOrd="1" presId="urn:microsoft.com/office/officeart/2005/8/layout/bList2#1"/>
    <dgm:cxn modelId="{FC390F68-48BC-444F-83D2-4DD5ACC532CD}" type="presOf" srcId="{63EEF712-62F3-4844-AF5D-39C86219BDB4}" destId="{5CED1184-ED5B-4499-A284-0EA7AB42FCCF}" srcOrd="0" destOrd="0" presId="urn:microsoft.com/office/officeart/2005/8/layout/bList2#1"/>
    <dgm:cxn modelId="{DB939E85-42DF-4F3D-AFE2-BEB11176FB65}" srcId="{EAE71469-FFD1-4D91-ADC4-4FA1F6E6EEFB}" destId="{DC3AB4DB-B5AB-414A-842B-A3344C60915C}" srcOrd="2" destOrd="0" parTransId="{9AB47073-FF28-4631-9D50-9647BB85C644}" sibTransId="{BF5C20D9-AC08-4492-9AFD-B2BE69EBCABD}"/>
    <dgm:cxn modelId="{97BCE253-34A1-475C-B16F-DD2BAC370F60}" type="presOf" srcId="{4E72FE62-7238-4DAF-BB5D-4F993B5A00A3}" destId="{974E4BF9-6A1C-4BA9-8DB5-6514282565A1}" srcOrd="0" destOrd="2" presId="urn:microsoft.com/office/officeart/2005/8/layout/bList2#1"/>
    <dgm:cxn modelId="{AD9A7013-318D-4003-8558-398E202FF39D}" type="presOf" srcId="{AACCB80F-7409-43FD-BE4D-6555F361A633}" destId="{35D6DB14-D4C9-477F-A9DC-B436A0A358F6}" srcOrd="0" destOrd="1" presId="urn:microsoft.com/office/officeart/2005/8/layout/bList2#1"/>
    <dgm:cxn modelId="{0A28F483-3F4F-400B-8B15-5BB3A667A7EA}" srcId="{E9E6D724-C2FE-44A0-BB76-8E854DF05963}" destId="{28274B5D-41ED-4895-8E1F-5DA2D521231E}" srcOrd="0" destOrd="0" parTransId="{CE305316-6224-4934-B674-6E4EE5BDA592}" sibTransId="{AC60C425-A288-4F77-A4AB-27E3017F125B}"/>
    <dgm:cxn modelId="{91D14AC2-6712-494E-A8FA-34F86CA95111}" srcId="{8F634531-F871-41F5-AD37-E0ECDF53E4DE}" destId="{E26CDCCA-2B07-4AEC-A476-2049995D6FDD}" srcOrd="0" destOrd="0" parTransId="{717C0EEB-90EC-49B9-8E09-31B5D2EF6752}" sibTransId="{209BCBA1-3CAB-4C16-8209-764065FAB5EE}"/>
    <dgm:cxn modelId="{2B8DF437-D4FF-4F9E-9B32-E7383A83D0AB}" srcId="{AACDE497-6EC9-42B3-AA6C-BDB335FB4569}" destId="{4E72FE62-7238-4DAF-BB5D-4F993B5A00A3}" srcOrd="2" destOrd="0" parTransId="{6E6A129F-2CE5-4F98-9491-8C62FC18070C}" sibTransId="{507F227E-62D5-4CDA-8946-4E2FE9CF550F}"/>
    <dgm:cxn modelId="{737F9B1D-059E-4209-B941-328DC3D2E72A}" type="presOf" srcId="{55DCAC61-461A-4BE0-B1E3-1FFD62928AD4}" destId="{F4E133A2-3D72-4FC4-A7FF-3CA4831E03A1}" srcOrd="1" destOrd="0" presId="urn:microsoft.com/office/officeart/2005/8/layout/bList2#1"/>
    <dgm:cxn modelId="{C824C818-6A4F-493A-884C-84C6089D1F5F}" type="presOf" srcId="{6E3DAA23-E2DC-468F-AA5E-3950B47E6244}" destId="{BD5F6840-D161-4828-8DC9-C5E423B64515}" srcOrd="0" destOrd="0" presId="urn:microsoft.com/office/officeart/2005/8/layout/bList2#1"/>
    <dgm:cxn modelId="{2AD41B57-95BB-4613-A513-FAAD3F1B708D}" srcId="{6E3DAA23-E2DC-468F-AA5E-3950B47E6244}" destId="{6C766DEE-2B91-4606-ABDA-40DB5B63481D}" srcOrd="1" destOrd="0" parTransId="{F8151F31-7E5E-4603-A02B-8C8DAEB999B0}" sibTransId="{CA2843A0-4BDD-45C9-A5BF-B326B03ECC5D}"/>
    <dgm:cxn modelId="{1B46072C-8F32-4185-BDB9-ED4127AA58BF}" srcId="{A3CD4FDB-8705-400D-BAC5-9763AEF47C15}" destId="{AB2A1C67-170E-4C1F-BEF5-84C024486B26}" srcOrd="0" destOrd="0" parTransId="{96D4DB8C-9BC7-42B9-BB5C-21A3A56A2A6A}" sibTransId="{7864A09D-4C74-49F0-BF45-E790BA6F09CE}"/>
    <dgm:cxn modelId="{777EB4C9-F8B3-42D5-8F61-B3E4C83805A4}" type="presOf" srcId="{45CF80AF-36C6-496A-8B73-5F08169107EC}" destId="{2606BD47-BF31-4C7C-9A88-2A0218421EC1}" srcOrd="0" destOrd="4" presId="urn:microsoft.com/office/officeart/2005/8/layout/bList2#1"/>
    <dgm:cxn modelId="{9B07535C-FFCB-449A-8FCE-4078B67058AC}" srcId="{C77D69DA-D0B1-4113-B64D-C65F56B5FC8C}" destId="{55DCAC61-461A-4BE0-B1E3-1FFD62928AD4}" srcOrd="5" destOrd="0" parTransId="{50C400C1-1192-470A-B932-B5276C24F5AE}" sibTransId="{DA8E499C-5180-4487-B1BA-E3F66A2727DD}"/>
    <dgm:cxn modelId="{AFA1F747-B0C0-4EF8-A61B-178FBAF68192}" srcId="{6E3DAA23-E2DC-468F-AA5E-3950B47E6244}" destId="{BCA0B5EB-91B0-4280-8FA5-87F3DD89D80F}" srcOrd="0" destOrd="0" parTransId="{C8E7CE56-C1D0-4127-89BE-D172E86088F6}" sibTransId="{8074EAA8-41A2-4E08-9E76-C0C06B097E3E}"/>
    <dgm:cxn modelId="{C606FBEB-3708-498C-9741-2A9266741878}" srcId="{55DCAC61-461A-4BE0-B1E3-1FFD62928AD4}" destId="{65234563-04AB-473B-B002-D7F0005B285B}" srcOrd="0" destOrd="0" parTransId="{A9AFA1FD-AF98-4156-8C13-A542900E2EE2}" sibTransId="{EA7A2CAE-AB37-4B27-BC5A-4533FBEEF07F}"/>
    <dgm:cxn modelId="{12BBDA1A-F59B-4E10-A11A-C0A4457F94CA}" type="presOf" srcId="{6E3DAA23-E2DC-468F-AA5E-3950B47E6244}" destId="{F3C382CD-ABD0-4B58-AA55-409E9E07B424}" srcOrd="1" destOrd="0" presId="urn:microsoft.com/office/officeart/2005/8/layout/bList2#1"/>
    <dgm:cxn modelId="{E847321A-9BD6-4A52-8C05-90D9A754C171}" type="presOf" srcId="{BCE5577A-6EDE-4CE1-81B2-B4537B6FF9AD}" destId="{AA6FC4E9-E88F-402F-A009-CFD00F7B3B78}" srcOrd="0" destOrd="0" presId="urn:microsoft.com/office/officeart/2005/8/layout/bList2#1"/>
    <dgm:cxn modelId="{791CC1F9-C429-4E59-8A63-0CA908185E6F}" srcId="{C77D69DA-D0B1-4113-B64D-C65F56B5FC8C}" destId="{E38103A5-32D3-47DE-8B86-F1A85B802B95}" srcOrd="1" destOrd="0" parTransId="{2651A2FE-D8C4-483B-A817-E5DCCDB64F5F}" sibTransId="{37A254E7-D008-4405-8292-C1DB524ABD1A}"/>
    <dgm:cxn modelId="{0B09CABF-98A2-457F-831E-E4DA8043E436}" type="presOf" srcId="{6C7301BA-66FC-47CE-B1A4-0F1F711A84C5}" destId="{B1024AE8-340B-493B-8F73-625505C13C82}" srcOrd="0" destOrd="0" presId="urn:microsoft.com/office/officeart/2005/8/layout/bList2#1"/>
    <dgm:cxn modelId="{041D2C06-552B-49DE-8E69-BCEFEC1FD462}" srcId="{C77D69DA-D0B1-4113-B64D-C65F56B5FC8C}" destId="{0C73E628-CA05-4CB4-8C65-8E4AE385FC7C}" srcOrd="3" destOrd="0" parTransId="{FDC03705-F6FF-4C74-A090-A5AA0F24B958}" sibTransId="{99A89A1F-F74E-4447-92CD-AABBA57B0002}"/>
    <dgm:cxn modelId="{8D52773A-CEFB-42EB-A0D6-5701540B6820}" type="presOf" srcId="{8018548C-CE94-41E6-B0C8-F9EB14947504}" destId="{2606BD47-BF31-4C7C-9A88-2A0218421EC1}" srcOrd="0" destOrd="2" presId="urn:microsoft.com/office/officeart/2005/8/layout/bList2#1"/>
    <dgm:cxn modelId="{1FDD85EC-C8F4-4034-985C-AA9657E6FD98}" srcId="{EAE71469-FFD1-4D91-ADC4-4FA1F6E6EEFB}" destId="{33B45A4A-1387-4EBD-A2BB-EF9BCDC28BCD}" srcOrd="1" destOrd="0" parTransId="{C3103233-18F0-4F06-94AE-4623262DB6CA}" sibTransId="{D97BEFAD-FEFA-447B-AD25-B18A77675337}"/>
    <dgm:cxn modelId="{7D54C31C-0CBC-46B8-A074-9520A1B57C5A}" type="presOf" srcId="{E9E6D724-C2FE-44A0-BB76-8E854DF05963}" destId="{53460E3F-243F-4038-94B1-706510959694}" srcOrd="1" destOrd="0" presId="urn:microsoft.com/office/officeart/2005/8/layout/bList2#1"/>
    <dgm:cxn modelId="{9FB7BDFB-70F0-42D4-831D-C55C5D77D67D}" type="presOf" srcId="{61BB5290-C492-45C2-BBC2-1AB0D3101BDE}" destId="{98B5D60B-81DE-4D5B-B790-B2722320F202}" srcOrd="0" destOrd="0" presId="urn:microsoft.com/office/officeart/2005/8/layout/bList2#1"/>
    <dgm:cxn modelId="{6713295A-2246-4664-948D-95CCAA2BE195}" type="presOf" srcId="{33B45A4A-1387-4EBD-A2BB-EF9BCDC28BCD}" destId="{E2701358-480B-4A0C-879D-938ABD9BE6E3}" srcOrd="0" destOrd="1" presId="urn:microsoft.com/office/officeart/2005/8/layout/bList2#1"/>
    <dgm:cxn modelId="{67B6B6B5-DCA1-46DD-A830-F7B256EB7996}" srcId="{C77D69DA-D0B1-4113-B64D-C65F56B5FC8C}" destId="{AACDE497-6EC9-42B3-AA6C-BDB335FB4569}" srcOrd="4" destOrd="0" parTransId="{307C971E-5171-4D4C-96F6-0EA5343A5F71}" sibTransId="{002C2555-1B44-4105-9EDF-199A8BE97090}"/>
    <dgm:cxn modelId="{432D8590-8A50-497E-AB8F-5C7657F76C03}" type="presOf" srcId="{002C2555-1B44-4105-9EDF-199A8BE97090}" destId="{08489FFF-C2FB-47F0-9869-8B798B6A5B9D}" srcOrd="0" destOrd="0" presId="urn:microsoft.com/office/officeart/2005/8/layout/bList2#1"/>
    <dgm:cxn modelId="{4FCB4529-EC7C-4251-84FE-0A939E0DEC20}" type="presOf" srcId="{0C73E628-CA05-4CB4-8C65-8E4AE385FC7C}" destId="{0B8A75DB-BF10-432F-8797-4DF7436D9E33}" srcOrd="0" destOrd="0" presId="urn:microsoft.com/office/officeart/2005/8/layout/bList2#1"/>
    <dgm:cxn modelId="{ED76920A-6C76-4548-874B-AAC65EA76939}" type="presOf" srcId="{119AB366-F7C1-4BC8-85EC-472E9FEA46F9}" destId="{74A9E99A-950C-44E2-B7C7-CB0B87364C96}" srcOrd="0" destOrd="1" presId="urn:microsoft.com/office/officeart/2005/8/layout/bList2#1"/>
    <dgm:cxn modelId="{05490FCD-F803-492C-96AD-8EB1A1DC5821}" type="presOf" srcId="{BCA0B5EB-91B0-4280-8FA5-87F3DD89D80F}" destId="{2606BD47-BF31-4C7C-9A88-2A0218421EC1}" srcOrd="0" destOrd="0" presId="urn:microsoft.com/office/officeart/2005/8/layout/bList2#1"/>
    <dgm:cxn modelId="{CB38D753-A23C-4B56-9C91-C32B86EAEB77}" srcId="{AACDE497-6EC9-42B3-AA6C-BDB335FB4569}" destId="{9D9DA9E5-9AC6-409E-8DA0-3EB7A11B70AA}" srcOrd="0" destOrd="0" parTransId="{5FB45C98-9813-4C6F-91C9-E15570B2075E}" sibTransId="{882CEE6E-B847-44BB-9CC4-1D3E072692F3}"/>
    <dgm:cxn modelId="{11130E70-65A1-4CBE-8598-8712C2926155}" type="presOf" srcId="{E26CDCCA-2B07-4AEC-A476-2049995D6FDD}" destId="{ED9A9F59-48D1-4765-AFE0-17D2AEF14841}" srcOrd="0" destOrd="0" presId="urn:microsoft.com/office/officeart/2005/8/layout/bList2#1"/>
    <dgm:cxn modelId="{5B415662-E419-43EB-9DA0-CF4372D6EAEE}" type="presOf" srcId="{DC3AB4DB-B5AB-414A-842B-A3344C60915C}" destId="{E2701358-480B-4A0C-879D-938ABD9BE6E3}" srcOrd="0" destOrd="2" presId="urn:microsoft.com/office/officeart/2005/8/layout/bList2#1"/>
    <dgm:cxn modelId="{DCAB1E0A-3FC8-4432-8A18-89999196A262}" type="presOf" srcId="{AACDE497-6EC9-42B3-AA6C-BDB335FB4569}" destId="{79036D57-CAE8-496A-9943-E7DFA7481ED8}" srcOrd="0" destOrd="0" presId="urn:microsoft.com/office/officeart/2005/8/layout/bList2#1"/>
    <dgm:cxn modelId="{A93AF0BD-F686-4C8E-BBFC-80DB7309ABDA}" type="presOf" srcId="{8F634531-F871-41F5-AD37-E0ECDF53E4DE}" destId="{83646CED-345C-4D28-8D76-47B672A6017B}" srcOrd="1" destOrd="0" presId="urn:microsoft.com/office/officeart/2005/8/layout/bList2#1"/>
    <dgm:cxn modelId="{061A3F12-AE34-4804-A36A-D5CA0DDF8400}" srcId="{AACDE497-6EC9-42B3-AA6C-BDB335FB4569}" destId="{0C7B0E64-8805-4EDF-8671-59FF029FC892}" srcOrd="1" destOrd="0" parTransId="{B38E8EC9-BC9F-487B-99E3-DEB17FB63E2B}" sibTransId="{044BF607-FF33-40EA-BF2B-9C685791FDFE}"/>
    <dgm:cxn modelId="{900A40BD-BEA9-4869-BABB-AAC7B0978D58}" srcId="{6E3DAA23-E2DC-468F-AA5E-3950B47E6244}" destId="{8018548C-CE94-41E6-B0C8-F9EB14947504}" srcOrd="2" destOrd="0" parTransId="{79A853DA-76FE-48CB-A172-AB5E4B99865E}" sibTransId="{FFD171D7-C9CC-4505-BAB8-CA417459AA43}"/>
    <dgm:cxn modelId="{65E20120-214B-4616-8824-5A31C71AABDE}" srcId="{8F634531-F871-41F5-AD37-E0ECDF53E4DE}" destId="{8FD800AD-E468-4303-9A22-B76F44A59CBE}" srcOrd="1" destOrd="0" parTransId="{A0530BD6-F87C-47B1-8509-08F6CB26494E}" sibTransId="{A6391A4C-365F-4508-8E89-8946450AE0B1}"/>
    <dgm:cxn modelId="{6C7FC03E-F8A9-4B54-845C-156F5C8FB05A}" type="presOf" srcId="{28274B5D-41ED-4895-8E1F-5DA2D521231E}" destId="{35D6DB14-D4C9-477F-A9DC-B436A0A358F6}" srcOrd="0" destOrd="0" presId="urn:microsoft.com/office/officeart/2005/8/layout/bList2#1"/>
    <dgm:cxn modelId="{921F21C1-D275-426A-8DD0-99BF49FAFE3C}" type="presOf" srcId="{DA8E499C-5180-4487-B1BA-E3F66A2727DD}" destId="{77539F9C-D446-41CB-95C1-F3550E34AA76}" srcOrd="0" destOrd="0" presId="urn:microsoft.com/office/officeart/2005/8/layout/bList2#1"/>
    <dgm:cxn modelId="{3C41217E-1B03-4DA3-A80A-A8712B0D61BA}" type="presOf" srcId="{E38103A5-32D3-47DE-8B86-F1A85B802B95}" destId="{570C1F24-B463-4156-AC19-C927A56DE41D}" srcOrd="0" destOrd="0" presId="urn:microsoft.com/office/officeart/2005/8/layout/bList2#1"/>
    <dgm:cxn modelId="{ECB960D6-DF20-4308-ADD6-13C8E4062252}" type="presOf" srcId="{AACDE497-6EC9-42B3-AA6C-BDB335FB4569}" destId="{0D016FC8-F4E6-4BD3-B696-3F1DC0313EFE}" srcOrd="1" destOrd="0" presId="urn:microsoft.com/office/officeart/2005/8/layout/bList2#1"/>
    <dgm:cxn modelId="{84BB5D2F-69D4-4618-8CF7-6073585635CA}" type="presOf" srcId="{82634401-2B38-4A7B-AA50-0DF7DC402080}" destId="{74A9E99A-950C-44E2-B7C7-CB0B87364C96}" srcOrd="0" destOrd="3" presId="urn:microsoft.com/office/officeart/2005/8/layout/bList2#1"/>
    <dgm:cxn modelId="{52E84551-FD4D-4DEB-A1EC-3B37474896A1}" type="presOf" srcId="{EAE71469-FFD1-4D91-ADC4-4FA1F6E6EEFB}" destId="{87B093C5-AD31-4D01-8F93-56EF486A319C}" srcOrd="0" destOrd="0" presId="urn:microsoft.com/office/officeart/2005/8/layout/bList2#1"/>
    <dgm:cxn modelId="{54CA66B7-7343-42D4-85C3-EFEFF26A5E57}" type="presOf" srcId="{9D9DA9E5-9AC6-409E-8DA0-3EB7A11B70AA}" destId="{974E4BF9-6A1C-4BA9-8DB5-6514282565A1}" srcOrd="0" destOrd="0" presId="urn:microsoft.com/office/officeart/2005/8/layout/bList2#1"/>
    <dgm:cxn modelId="{48C0B5B9-0540-4E6E-A3BF-60BA659278D7}" srcId="{E38103A5-32D3-47DE-8B86-F1A85B802B95}" destId="{0BF3DF41-3436-4351-B1EA-9F13EBE4ECE2}" srcOrd="4" destOrd="0" parTransId="{7A866454-38C7-4BD7-BD0A-4100E62A5465}" sibTransId="{70F80EF4-1CA3-40AF-9C1D-9858275659EA}"/>
    <dgm:cxn modelId="{A31173DA-97A6-4937-A487-26DA8ED66464}" srcId="{E38103A5-32D3-47DE-8B86-F1A85B802B95}" destId="{82634401-2B38-4A7B-AA50-0DF7DC402080}" srcOrd="3" destOrd="0" parTransId="{BDDD8D06-2534-43C9-9B88-6D803C59F5FF}" sibTransId="{D738524A-798C-41A7-A0CD-FAAAA0FDD0A4}"/>
    <dgm:cxn modelId="{E79C4CCA-C3D9-4AE5-B819-042C35FE9508}" type="presParOf" srcId="{EFDB1C94-6A4B-48BC-814A-B6F59772AB08}" destId="{771FC102-29D2-41FC-93FA-4B7E37752AD5}" srcOrd="0" destOrd="0" presId="urn:microsoft.com/office/officeart/2005/8/layout/bList2#1"/>
    <dgm:cxn modelId="{3021740D-2016-4C39-8079-21B5FF5DE634}" type="presParOf" srcId="{771FC102-29D2-41FC-93FA-4B7E37752AD5}" destId="{ED9A9F59-48D1-4765-AFE0-17D2AEF14841}" srcOrd="0" destOrd="0" presId="urn:microsoft.com/office/officeart/2005/8/layout/bList2#1"/>
    <dgm:cxn modelId="{3E725B2A-9A50-48EF-8D4F-BCDD211B2D90}" type="presParOf" srcId="{771FC102-29D2-41FC-93FA-4B7E37752AD5}" destId="{86AD6BC9-2C8F-46EC-97DE-09E80A829659}" srcOrd="1" destOrd="0" presId="urn:microsoft.com/office/officeart/2005/8/layout/bList2#1"/>
    <dgm:cxn modelId="{9BBD0F56-93FE-46A8-806A-5A8288CB3CCF}" type="presParOf" srcId="{771FC102-29D2-41FC-93FA-4B7E37752AD5}" destId="{83646CED-345C-4D28-8D76-47B672A6017B}" srcOrd="2" destOrd="0" presId="urn:microsoft.com/office/officeart/2005/8/layout/bList2#1"/>
    <dgm:cxn modelId="{D484806F-C2D6-44FA-88C9-6F4AC189564C}" type="presParOf" srcId="{771FC102-29D2-41FC-93FA-4B7E37752AD5}" destId="{4905F9C4-EAFD-4F5F-B3C4-084AF08B107B}" srcOrd="3" destOrd="0" presId="urn:microsoft.com/office/officeart/2005/8/layout/bList2#1"/>
    <dgm:cxn modelId="{DD667AC2-2B90-49EE-A156-4C0A02BC9F02}" type="presParOf" srcId="{EFDB1C94-6A4B-48BC-814A-B6F59772AB08}" destId="{B1024AE8-340B-493B-8F73-625505C13C82}" srcOrd="1" destOrd="0" presId="urn:microsoft.com/office/officeart/2005/8/layout/bList2#1"/>
    <dgm:cxn modelId="{364D7B77-D6BC-47AE-A72C-7B6D6DE269B5}" type="presParOf" srcId="{EFDB1C94-6A4B-48BC-814A-B6F59772AB08}" destId="{A2C9193C-793B-4A1D-A05D-E12F375EFF9F}" srcOrd="2" destOrd="0" presId="urn:microsoft.com/office/officeart/2005/8/layout/bList2#1"/>
    <dgm:cxn modelId="{861949D4-EF0C-4C6F-B12C-3A46D86AB95F}" type="presParOf" srcId="{A2C9193C-793B-4A1D-A05D-E12F375EFF9F}" destId="{74A9E99A-950C-44E2-B7C7-CB0B87364C96}" srcOrd="0" destOrd="0" presId="urn:microsoft.com/office/officeart/2005/8/layout/bList2#1"/>
    <dgm:cxn modelId="{352C0D80-3242-4678-B6F8-89AE11FC0C6B}" type="presParOf" srcId="{A2C9193C-793B-4A1D-A05D-E12F375EFF9F}" destId="{570C1F24-B463-4156-AC19-C927A56DE41D}" srcOrd="1" destOrd="0" presId="urn:microsoft.com/office/officeart/2005/8/layout/bList2#1"/>
    <dgm:cxn modelId="{87A3ED81-D4ED-49D0-9368-DD7E21E285B5}" type="presParOf" srcId="{A2C9193C-793B-4A1D-A05D-E12F375EFF9F}" destId="{732006C7-A1B3-4242-A4CB-01107D8492FF}" srcOrd="2" destOrd="0" presId="urn:microsoft.com/office/officeart/2005/8/layout/bList2#1"/>
    <dgm:cxn modelId="{22632D79-31C8-4E6D-98BB-58F065A1D4AF}" type="presParOf" srcId="{A2C9193C-793B-4A1D-A05D-E12F375EFF9F}" destId="{751BCBE7-88FE-4370-BCFF-6C9684559F44}" srcOrd="3" destOrd="0" presId="urn:microsoft.com/office/officeart/2005/8/layout/bList2#1"/>
    <dgm:cxn modelId="{99F6D618-EC2F-4FF7-A88D-AB252760CA79}" type="presParOf" srcId="{EFDB1C94-6A4B-48BC-814A-B6F59772AB08}" destId="{5683E1C3-FAA9-4386-A438-5E77B3B44A37}" srcOrd="3" destOrd="0" presId="urn:microsoft.com/office/officeart/2005/8/layout/bList2#1"/>
    <dgm:cxn modelId="{E8DF4820-3A33-4434-AF04-AF24CB998C17}" type="presParOf" srcId="{EFDB1C94-6A4B-48BC-814A-B6F59772AB08}" destId="{DEBC1EDD-3C26-4E34-BB72-EC9C32241A01}" srcOrd="4" destOrd="0" presId="urn:microsoft.com/office/officeart/2005/8/layout/bList2#1"/>
    <dgm:cxn modelId="{499873EF-3D3E-4F08-9889-349319E9CF14}" type="presParOf" srcId="{DEBC1EDD-3C26-4E34-BB72-EC9C32241A01}" destId="{35D6DB14-D4C9-477F-A9DC-B436A0A358F6}" srcOrd="0" destOrd="0" presId="urn:microsoft.com/office/officeart/2005/8/layout/bList2#1"/>
    <dgm:cxn modelId="{4517205B-7A1E-4325-ACB6-AFCC19FBAFA0}" type="presParOf" srcId="{DEBC1EDD-3C26-4E34-BB72-EC9C32241A01}" destId="{5DCBCA78-65C1-40E3-AC69-69E6A4349B53}" srcOrd="1" destOrd="0" presId="urn:microsoft.com/office/officeart/2005/8/layout/bList2#1"/>
    <dgm:cxn modelId="{342E4D42-8AC0-4DC5-A73A-A44EB043C811}" type="presParOf" srcId="{DEBC1EDD-3C26-4E34-BB72-EC9C32241A01}" destId="{53460E3F-243F-4038-94B1-706510959694}" srcOrd="2" destOrd="0" presId="urn:microsoft.com/office/officeart/2005/8/layout/bList2#1"/>
    <dgm:cxn modelId="{09D3BCB7-C744-43F1-B669-09F6FFED78A4}" type="presParOf" srcId="{DEBC1EDD-3C26-4E34-BB72-EC9C32241A01}" destId="{4ED54C39-F3ED-423F-AA95-BA978F4A14DA}" srcOrd="3" destOrd="0" presId="urn:microsoft.com/office/officeart/2005/8/layout/bList2#1"/>
    <dgm:cxn modelId="{A16F2E30-121E-418F-8DCD-A3ED404D7B2E}" type="presParOf" srcId="{EFDB1C94-6A4B-48BC-814A-B6F59772AB08}" destId="{98B5D60B-81DE-4D5B-B790-B2722320F202}" srcOrd="5" destOrd="0" presId="urn:microsoft.com/office/officeart/2005/8/layout/bList2#1"/>
    <dgm:cxn modelId="{1333DE9D-8206-4BB2-9E8A-CF9030773486}" type="presParOf" srcId="{EFDB1C94-6A4B-48BC-814A-B6F59772AB08}" destId="{4992CA8A-DA2A-42B7-8745-A65A4E280C34}" srcOrd="6" destOrd="0" presId="urn:microsoft.com/office/officeart/2005/8/layout/bList2#1"/>
    <dgm:cxn modelId="{9B394EAE-F026-45E5-AAD1-A017DA1CE52F}" type="presParOf" srcId="{4992CA8A-DA2A-42B7-8745-A65A4E280C34}" destId="{5CED1184-ED5B-4499-A284-0EA7AB42FCCF}" srcOrd="0" destOrd="0" presId="urn:microsoft.com/office/officeart/2005/8/layout/bList2#1"/>
    <dgm:cxn modelId="{8412B27C-7B25-4680-B00C-7EFC6ACE0FD0}" type="presParOf" srcId="{4992CA8A-DA2A-42B7-8745-A65A4E280C34}" destId="{0B8A75DB-BF10-432F-8797-4DF7436D9E33}" srcOrd="1" destOrd="0" presId="urn:microsoft.com/office/officeart/2005/8/layout/bList2#1"/>
    <dgm:cxn modelId="{2A7160B9-A1F5-45DD-AF02-4CFBE8256CC2}" type="presParOf" srcId="{4992CA8A-DA2A-42B7-8745-A65A4E280C34}" destId="{AF42EFF7-5467-45A6-B806-F23CB346958A}" srcOrd="2" destOrd="0" presId="urn:microsoft.com/office/officeart/2005/8/layout/bList2#1"/>
    <dgm:cxn modelId="{D28F81AE-A176-410D-AF18-1ABA2CA78665}" type="presParOf" srcId="{4992CA8A-DA2A-42B7-8745-A65A4E280C34}" destId="{0FC0E05E-C882-4C17-9357-1A087C6BE7E3}" srcOrd="3" destOrd="0" presId="urn:microsoft.com/office/officeart/2005/8/layout/bList2#1"/>
    <dgm:cxn modelId="{DF59A7E5-645F-4FF4-B302-B7F855AF6983}" type="presParOf" srcId="{EFDB1C94-6A4B-48BC-814A-B6F59772AB08}" destId="{39CAB839-5BFB-4C94-850E-E7A5B33B0497}" srcOrd="7" destOrd="0" presId="urn:microsoft.com/office/officeart/2005/8/layout/bList2#1"/>
    <dgm:cxn modelId="{D81FAD55-DA32-49D0-B2D1-49E7C8B6C173}" type="presParOf" srcId="{EFDB1C94-6A4B-48BC-814A-B6F59772AB08}" destId="{DB28CBAD-7ADA-4C14-A8BF-2CB104163FA3}" srcOrd="8" destOrd="0" presId="urn:microsoft.com/office/officeart/2005/8/layout/bList2#1"/>
    <dgm:cxn modelId="{F398CE02-8CC8-41C7-AE2A-F663C5658315}" type="presParOf" srcId="{DB28CBAD-7ADA-4C14-A8BF-2CB104163FA3}" destId="{974E4BF9-6A1C-4BA9-8DB5-6514282565A1}" srcOrd="0" destOrd="0" presId="urn:microsoft.com/office/officeart/2005/8/layout/bList2#1"/>
    <dgm:cxn modelId="{98BB9D00-7690-448B-9044-1018C44236E2}" type="presParOf" srcId="{DB28CBAD-7ADA-4C14-A8BF-2CB104163FA3}" destId="{79036D57-CAE8-496A-9943-E7DFA7481ED8}" srcOrd="1" destOrd="0" presId="urn:microsoft.com/office/officeart/2005/8/layout/bList2#1"/>
    <dgm:cxn modelId="{5C1558C2-F22C-4BC0-ACBE-3955EFB3CD41}" type="presParOf" srcId="{DB28CBAD-7ADA-4C14-A8BF-2CB104163FA3}" destId="{0D016FC8-F4E6-4BD3-B696-3F1DC0313EFE}" srcOrd="2" destOrd="0" presId="urn:microsoft.com/office/officeart/2005/8/layout/bList2#1"/>
    <dgm:cxn modelId="{C4833DAA-B881-40D8-B4D9-78F6D9A02271}" type="presParOf" srcId="{DB28CBAD-7ADA-4C14-A8BF-2CB104163FA3}" destId="{2A5273F0-1F4B-4BD5-93A3-1774BCDE315F}" srcOrd="3" destOrd="0" presId="urn:microsoft.com/office/officeart/2005/8/layout/bList2#1"/>
    <dgm:cxn modelId="{AE438D4F-CF69-45AE-97AB-740EEC4CC9B6}" type="presParOf" srcId="{EFDB1C94-6A4B-48BC-814A-B6F59772AB08}" destId="{08489FFF-C2FB-47F0-9869-8B798B6A5B9D}" srcOrd="9" destOrd="0" presId="urn:microsoft.com/office/officeart/2005/8/layout/bList2#1"/>
    <dgm:cxn modelId="{A31C48E8-8D09-40BC-85D9-6EA199AC4B59}" type="presParOf" srcId="{EFDB1C94-6A4B-48BC-814A-B6F59772AB08}" destId="{4512578A-387D-4CAE-BCBB-E79C31D08E7A}" srcOrd="10" destOrd="0" presId="urn:microsoft.com/office/officeart/2005/8/layout/bList2#1"/>
    <dgm:cxn modelId="{791302CC-35EE-45CA-9B61-BFDE9C262967}" type="presParOf" srcId="{4512578A-387D-4CAE-BCBB-E79C31D08E7A}" destId="{6EDAB15B-A054-48C1-A0F9-CB3CB90B1AD9}" srcOrd="0" destOrd="0" presId="urn:microsoft.com/office/officeart/2005/8/layout/bList2#1"/>
    <dgm:cxn modelId="{56741F35-EFEF-426D-AE8F-706F5D5F49F3}" type="presParOf" srcId="{4512578A-387D-4CAE-BCBB-E79C31D08E7A}" destId="{77E11C27-1889-4EFE-A058-6743322CF71F}" srcOrd="1" destOrd="0" presId="urn:microsoft.com/office/officeart/2005/8/layout/bList2#1"/>
    <dgm:cxn modelId="{2C17D7A6-3493-45F8-B218-3EF29646C718}" type="presParOf" srcId="{4512578A-387D-4CAE-BCBB-E79C31D08E7A}" destId="{F4E133A2-3D72-4FC4-A7FF-3CA4831E03A1}" srcOrd="2" destOrd="0" presId="urn:microsoft.com/office/officeart/2005/8/layout/bList2#1"/>
    <dgm:cxn modelId="{A4BFEC66-A9FD-4C83-9691-013972647A35}" type="presParOf" srcId="{4512578A-387D-4CAE-BCBB-E79C31D08E7A}" destId="{1E22EF95-20DF-47A6-A225-153FD4A09ABC}" srcOrd="3" destOrd="0" presId="urn:microsoft.com/office/officeart/2005/8/layout/bList2#1"/>
    <dgm:cxn modelId="{4CFEABEC-FC34-4526-80B7-CA1C99F5ACE4}" type="presParOf" srcId="{EFDB1C94-6A4B-48BC-814A-B6F59772AB08}" destId="{77539F9C-D446-41CB-95C1-F3550E34AA76}" srcOrd="11" destOrd="0" presId="urn:microsoft.com/office/officeart/2005/8/layout/bList2#1"/>
    <dgm:cxn modelId="{D2D79B5A-FB2C-4D2D-B109-2E080F90456C}" type="presParOf" srcId="{EFDB1C94-6A4B-48BC-814A-B6F59772AB08}" destId="{67EC57AD-C225-410A-8CF9-898D0BC0F753}" srcOrd="12" destOrd="0" presId="urn:microsoft.com/office/officeart/2005/8/layout/bList2#1"/>
    <dgm:cxn modelId="{FB08DFEB-2F82-4A60-B298-12A1AA3F8AB4}" type="presParOf" srcId="{67EC57AD-C225-410A-8CF9-898D0BC0F753}" destId="{B4793007-2F3B-4056-A99B-D2BDC185FCF4}" srcOrd="0" destOrd="0" presId="urn:microsoft.com/office/officeart/2005/8/layout/bList2#1"/>
    <dgm:cxn modelId="{04510911-141B-46BA-9E2F-D7D84E0A2E94}" type="presParOf" srcId="{67EC57AD-C225-410A-8CF9-898D0BC0F753}" destId="{9DC65FFF-F42B-478F-944D-AD9DFAE13762}" srcOrd="1" destOrd="0" presId="urn:microsoft.com/office/officeart/2005/8/layout/bList2#1"/>
    <dgm:cxn modelId="{E9899091-108F-4B05-9FE1-4FE9519CC94C}" type="presParOf" srcId="{67EC57AD-C225-410A-8CF9-898D0BC0F753}" destId="{A069588D-F0C3-44ED-BE86-2E3AA1F039AE}" srcOrd="2" destOrd="0" presId="urn:microsoft.com/office/officeart/2005/8/layout/bList2#1"/>
    <dgm:cxn modelId="{2C13AD9C-92EF-4948-B5B7-4450EC33D05D}" type="presParOf" srcId="{67EC57AD-C225-410A-8CF9-898D0BC0F753}" destId="{C0C32F23-E6A8-44F5-8428-B549A1296F75}" srcOrd="3" destOrd="0" presId="urn:microsoft.com/office/officeart/2005/8/layout/bList2#1"/>
    <dgm:cxn modelId="{A623CB43-0551-4A3A-A466-61DFD02B1969}" type="presParOf" srcId="{EFDB1C94-6A4B-48BC-814A-B6F59772AB08}" destId="{758CC4FF-F164-436F-8C95-40FFFEB0A6CF}" srcOrd="13" destOrd="0" presId="urn:microsoft.com/office/officeart/2005/8/layout/bList2#1"/>
    <dgm:cxn modelId="{C4CA73C4-57DB-4C31-B01F-BB4F33AC3352}" type="presParOf" srcId="{EFDB1C94-6A4B-48BC-814A-B6F59772AB08}" destId="{5D471749-E9AC-4A0C-9ACA-2DA3BBF621E7}" srcOrd="14" destOrd="0" presId="urn:microsoft.com/office/officeart/2005/8/layout/bList2#1"/>
    <dgm:cxn modelId="{19D95BC9-E0D5-4A39-94EC-FADC63C1BFD6}" type="presParOf" srcId="{5D471749-E9AC-4A0C-9ACA-2DA3BBF621E7}" destId="{E2701358-480B-4A0C-879D-938ABD9BE6E3}" srcOrd="0" destOrd="0" presId="urn:microsoft.com/office/officeart/2005/8/layout/bList2#1"/>
    <dgm:cxn modelId="{F816C8ED-CA0E-46B0-9519-071A639A72BB}" type="presParOf" srcId="{5D471749-E9AC-4A0C-9ACA-2DA3BBF621E7}" destId="{87B093C5-AD31-4D01-8F93-56EF486A319C}" srcOrd="1" destOrd="0" presId="urn:microsoft.com/office/officeart/2005/8/layout/bList2#1"/>
    <dgm:cxn modelId="{83D83072-D70E-4A6D-8555-83F29A129898}" type="presParOf" srcId="{5D471749-E9AC-4A0C-9ACA-2DA3BBF621E7}" destId="{CD3514C4-270B-4A6D-815C-9BC6C8ADCA64}" srcOrd="2" destOrd="0" presId="urn:microsoft.com/office/officeart/2005/8/layout/bList2#1"/>
    <dgm:cxn modelId="{EE0D245B-1A60-4C4A-9DEC-1CD6A9019783}" type="presParOf" srcId="{5D471749-E9AC-4A0C-9ACA-2DA3BBF621E7}" destId="{7DAA3E73-AAC8-4DB7-9175-DC8E9E422118}" srcOrd="3" destOrd="0" presId="urn:microsoft.com/office/officeart/2005/8/layout/bList2#1"/>
    <dgm:cxn modelId="{E3EB2DF7-443B-4B6E-A667-2CF6BDBCE01E}" type="presParOf" srcId="{EFDB1C94-6A4B-48BC-814A-B6F59772AB08}" destId="{AA6FC4E9-E88F-402F-A009-CFD00F7B3B78}" srcOrd="15" destOrd="0" presId="urn:microsoft.com/office/officeart/2005/8/layout/bList2#1"/>
    <dgm:cxn modelId="{99F6716D-CB32-4C69-A0BE-457D43417EE9}" type="presParOf" srcId="{EFDB1C94-6A4B-48BC-814A-B6F59772AB08}" destId="{F31623EA-D613-4632-8EAA-195525E041A7}" srcOrd="16" destOrd="0" presId="urn:microsoft.com/office/officeart/2005/8/layout/bList2#1"/>
    <dgm:cxn modelId="{2BD26C9B-EC57-4A69-ACE5-06D18F0F8894}" type="presParOf" srcId="{F31623EA-D613-4632-8EAA-195525E041A7}" destId="{2606BD47-BF31-4C7C-9A88-2A0218421EC1}" srcOrd="0" destOrd="0" presId="urn:microsoft.com/office/officeart/2005/8/layout/bList2#1"/>
    <dgm:cxn modelId="{9159939A-FBF0-45EB-A0EF-9E7FC3A28AC4}" type="presParOf" srcId="{F31623EA-D613-4632-8EAA-195525E041A7}" destId="{BD5F6840-D161-4828-8DC9-C5E423B64515}" srcOrd="1" destOrd="0" presId="urn:microsoft.com/office/officeart/2005/8/layout/bList2#1"/>
    <dgm:cxn modelId="{8C6553F7-72B6-4611-AB6B-1B8D7FA25A68}" type="presParOf" srcId="{F31623EA-D613-4632-8EAA-195525E041A7}" destId="{F3C382CD-ABD0-4B58-AA55-409E9E07B424}" srcOrd="2" destOrd="0" presId="urn:microsoft.com/office/officeart/2005/8/layout/bList2#1"/>
    <dgm:cxn modelId="{42306A06-9952-4F1C-9BE3-DB380F9239C5}" type="presParOf" srcId="{F31623EA-D613-4632-8EAA-195525E041A7}" destId="{42155008-33FC-423B-9BD1-3ED5130636B0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85DA9-1730-4D20-9EF2-9688EF12AC23}">
      <dsp:nvSpPr>
        <dsp:cNvPr id="0" name=""/>
        <dsp:cNvSpPr/>
      </dsp:nvSpPr>
      <dsp:spPr>
        <a:xfrm>
          <a:off x="6057904" y="0"/>
          <a:ext cx="2213520" cy="221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Post Acute Care</a:t>
          </a:r>
        </a:p>
      </dsp:txBody>
      <dsp:txXfrm>
        <a:off x="6057904" y="0"/>
        <a:ext cx="2213520" cy="2213520"/>
      </dsp:txXfrm>
    </dsp:sp>
    <dsp:sp modelId="{55FA3EA1-0B60-442F-8CC7-14AF44946B09}">
      <dsp:nvSpPr>
        <dsp:cNvPr id="0" name=""/>
        <dsp:cNvSpPr/>
      </dsp:nvSpPr>
      <dsp:spPr>
        <a:xfrm>
          <a:off x="2101366" y="-685889"/>
          <a:ext cx="6258368" cy="6258368"/>
        </a:xfrm>
        <a:prstGeom prst="circularArrow">
          <a:avLst>
            <a:gd name="adj1" fmla="val 6897"/>
            <a:gd name="adj2" fmla="val 464946"/>
            <a:gd name="adj3" fmla="val 1078614"/>
            <a:gd name="adj4" fmla="val 217795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84EB8-C424-48FA-9A67-46069138DD55}">
      <dsp:nvSpPr>
        <dsp:cNvPr id="0" name=""/>
        <dsp:cNvSpPr/>
      </dsp:nvSpPr>
      <dsp:spPr>
        <a:xfrm>
          <a:off x="6210292" y="3200317"/>
          <a:ext cx="2213520" cy="221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Specialty Care</a:t>
          </a:r>
        </a:p>
      </dsp:txBody>
      <dsp:txXfrm>
        <a:off x="6210292" y="3200317"/>
        <a:ext cx="2213520" cy="2213520"/>
      </dsp:txXfrm>
    </dsp:sp>
    <dsp:sp modelId="{518D2DEB-D1D7-4C89-978C-5725A01AAE64}">
      <dsp:nvSpPr>
        <dsp:cNvPr id="0" name=""/>
        <dsp:cNvSpPr/>
      </dsp:nvSpPr>
      <dsp:spPr>
        <a:xfrm>
          <a:off x="2242937" y="-851112"/>
          <a:ext cx="6258368" cy="6258368"/>
        </a:xfrm>
        <a:prstGeom prst="circularArrow">
          <a:avLst>
            <a:gd name="adj1" fmla="val 6897"/>
            <a:gd name="adj2" fmla="val 464946"/>
            <a:gd name="adj3" fmla="val 6172774"/>
            <a:gd name="adj4" fmla="val 4179137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454E0-F52A-4DDA-AB26-ACD3B6070DFC}">
      <dsp:nvSpPr>
        <dsp:cNvPr id="0" name=""/>
        <dsp:cNvSpPr/>
      </dsp:nvSpPr>
      <dsp:spPr>
        <a:xfrm>
          <a:off x="2133595" y="3158941"/>
          <a:ext cx="2213520" cy="221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Primary Care</a:t>
          </a:r>
        </a:p>
      </dsp:txBody>
      <dsp:txXfrm>
        <a:off x="2133595" y="3158941"/>
        <a:ext cx="2213520" cy="2213520"/>
      </dsp:txXfrm>
    </dsp:sp>
    <dsp:sp modelId="{B4E6092A-909B-4A17-BFE2-CB1A1D56039B}">
      <dsp:nvSpPr>
        <dsp:cNvPr id="0" name=""/>
        <dsp:cNvSpPr/>
      </dsp:nvSpPr>
      <dsp:spPr>
        <a:xfrm>
          <a:off x="2505101" y="-851123"/>
          <a:ext cx="6258368" cy="6258368"/>
        </a:xfrm>
        <a:prstGeom prst="circularArrow">
          <a:avLst>
            <a:gd name="adj1" fmla="val 6897"/>
            <a:gd name="adj2" fmla="val 464946"/>
            <a:gd name="adj3" fmla="val 10046082"/>
            <a:gd name="adj4" fmla="val 9435782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65101-28BC-4098-AB5A-E0496824AE3C}">
      <dsp:nvSpPr>
        <dsp:cNvPr id="0" name=""/>
        <dsp:cNvSpPr/>
      </dsp:nvSpPr>
      <dsp:spPr>
        <a:xfrm>
          <a:off x="2307119" y="140182"/>
          <a:ext cx="2213520" cy="2213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4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Acute Care</a:t>
          </a:r>
        </a:p>
        <a:p>
          <a:pPr marL="0" marR="0" lvl="0" indent="0" algn="l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37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	</a:t>
          </a:r>
        </a:p>
      </dsp:txBody>
      <dsp:txXfrm>
        <a:off x="2307119" y="140182"/>
        <a:ext cx="2213520" cy="2213520"/>
      </dsp:txXfrm>
    </dsp:sp>
    <dsp:sp modelId="{3BECCB39-97FE-484A-902E-A32D0DDF1C8B}">
      <dsp:nvSpPr>
        <dsp:cNvPr id="0" name=""/>
        <dsp:cNvSpPr/>
      </dsp:nvSpPr>
      <dsp:spPr>
        <a:xfrm>
          <a:off x="2314369" y="380902"/>
          <a:ext cx="6258368" cy="6258368"/>
        </a:xfrm>
        <a:prstGeom prst="circularArrow">
          <a:avLst>
            <a:gd name="adj1" fmla="val 6897"/>
            <a:gd name="adj2" fmla="val 464946"/>
            <a:gd name="adj3" fmla="val 16521582"/>
            <a:gd name="adj4" fmla="val 14967916"/>
            <a:gd name="adj5" fmla="val 804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8E6B6-0386-4C4E-9538-78E981525E18}">
      <dsp:nvSpPr>
        <dsp:cNvPr id="0" name=""/>
        <dsp:cNvSpPr/>
      </dsp:nvSpPr>
      <dsp:spPr>
        <a:xfrm rot="5400000">
          <a:off x="5082548" y="-2069926"/>
          <a:ext cx="819894" cy="51694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Manage populations of patients across time and across settings</a:t>
          </a:r>
          <a:endParaRPr lang="en-US" sz="1800" kern="1200" dirty="0"/>
        </a:p>
      </dsp:txBody>
      <dsp:txXfrm rot="-5400000">
        <a:off x="2907791" y="144855"/>
        <a:ext cx="5129384" cy="739846"/>
      </dsp:txXfrm>
    </dsp:sp>
    <dsp:sp modelId="{C73AD21C-62F1-4A24-8CE4-43A47A70EAAA}">
      <dsp:nvSpPr>
        <dsp:cNvPr id="0" name=""/>
        <dsp:cNvSpPr/>
      </dsp:nvSpPr>
      <dsp:spPr>
        <a:xfrm>
          <a:off x="0" y="2344"/>
          <a:ext cx="2907792" cy="10248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Population Health</a:t>
          </a:r>
          <a:endParaRPr lang="en-US" sz="2200" kern="1200" dirty="0"/>
        </a:p>
      </dsp:txBody>
      <dsp:txXfrm>
        <a:off x="50030" y="52374"/>
        <a:ext cx="2807732" cy="924807"/>
      </dsp:txXfrm>
    </dsp:sp>
    <dsp:sp modelId="{35F682BF-0EF5-4F4D-9C7F-7CA10D6734A0}">
      <dsp:nvSpPr>
        <dsp:cNvPr id="0" name=""/>
        <dsp:cNvSpPr/>
      </dsp:nvSpPr>
      <dsp:spPr>
        <a:xfrm rot="5400000">
          <a:off x="5082548" y="-993814"/>
          <a:ext cx="819894" cy="51694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Provide high value episodic care for patients referred by other providers </a:t>
          </a:r>
        </a:p>
      </dsp:txBody>
      <dsp:txXfrm rot="-5400000">
        <a:off x="2907791" y="1220967"/>
        <a:ext cx="5129384" cy="739846"/>
      </dsp:txXfrm>
    </dsp:sp>
    <dsp:sp modelId="{CD6AE61F-502C-4BC0-B722-18525E5F4C23}">
      <dsp:nvSpPr>
        <dsp:cNvPr id="0" name=""/>
        <dsp:cNvSpPr/>
      </dsp:nvSpPr>
      <dsp:spPr>
        <a:xfrm>
          <a:off x="0" y="1078455"/>
          <a:ext cx="2907792" cy="1024867"/>
        </a:xfrm>
        <a:prstGeom prst="roundRect">
          <a:avLst/>
        </a:prstGeom>
        <a:gradFill rotWithShape="0">
          <a:gsLst>
            <a:gs pos="0">
              <a:srgbClr val="18187C"/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Referral Business</a:t>
          </a:r>
          <a:endParaRPr lang="en-US" sz="2200" kern="1200" dirty="0"/>
        </a:p>
      </dsp:txBody>
      <dsp:txXfrm>
        <a:off x="50030" y="1128485"/>
        <a:ext cx="2807732" cy="924807"/>
      </dsp:txXfrm>
    </dsp:sp>
    <dsp:sp modelId="{6D2DD661-AAD9-45E8-95FF-9853733AE622}">
      <dsp:nvSpPr>
        <dsp:cNvPr id="0" name=""/>
        <dsp:cNvSpPr/>
      </dsp:nvSpPr>
      <dsp:spPr>
        <a:xfrm rot="5400000">
          <a:off x="5082548" y="82296"/>
          <a:ext cx="819894" cy="51694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Anticipate changes in the Partners network composition and relationships</a:t>
          </a: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 rot="-5400000">
        <a:off x="2907791" y="2297077"/>
        <a:ext cx="5129384" cy="739846"/>
      </dsp:txXfrm>
    </dsp:sp>
    <dsp:sp modelId="{A969BDF7-DDEB-4F9B-B993-5A8C870BDE7E}">
      <dsp:nvSpPr>
        <dsp:cNvPr id="0" name=""/>
        <dsp:cNvSpPr/>
      </dsp:nvSpPr>
      <dsp:spPr>
        <a:xfrm>
          <a:off x="0" y="2154566"/>
          <a:ext cx="2907792" cy="10248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Network Composition</a:t>
          </a:r>
          <a:endParaRPr lang="en-US" sz="2200" kern="1200" dirty="0"/>
        </a:p>
      </dsp:txBody>
      <dsp:txXfrm>
        <a:off x="50030" y="2204596"/>
        <a:ext cx="2807732" cy="924807"/>
      </dsp:txXfrm>
    </dsp:sp>
    <dsp:sp modelId="{96F34E15-A07A-49D2-87DF-3DE497492995}">
      <dsp:nvSpPr>
        <dsp:cNvPr id="0" name=""/>
        <dsp:cNvSpPr/>
      </dsp:nvSpPr>
      <dsp:spPr>
        <a:xfrm rot="5400000">
          <a:off x="5082548" y="1158407"/>
          <a:ext cx="819894" cy="51694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Provide data and information to navigate during the clinical transformation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/>
        </a:p>
      </dsp:txBody>
      <dsp:txXfrm rot="-5400000">
        <a:off x="2907791" y="3373188"/>
        <a:ext cx="5129384" cy="739846"/>
      </dsp:txXfrm>
    </dsp:sp>
    <dsp:sp modelId="{2E19D7FA-3D92-4261-ADC6-FAF2E29362EB}">
      <dsp:nvSpPr>
        <dsp:cNvPr id="0" name=""/>
        <dsp:cNvSpPr/>
      </dsp:nvSpPr>
      <dsp:spPr>
        <a:xfrm>
          <a:off x="0" y="3230677"/>
          <a:ext cx="2907792" cy="10248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Clinical and Business Intelligence</a:t>
          </a:r>
          <a:endParaRPr lang="en-US" sz="2200" kern="1200" dirty="0"/>
        </a:p>
      </dsp:txBody>
      <dsp:txXfrm>
        <a:off x="50030" y="3280707"/>
        <a:ext cx="2807732" cy="924807"/>
      </dsp:txXfrm>
    </dsp:sp>
    <dsp:sp modelId="{FFB86F2D-F599-4B81-90BE-89A1638297C8}">
      <dsp:nvSpPr>
        <dsp:cNvPr id="0" name=""/>
        <dsp:cNvSpPr/>
      </dsp:nvSpPr>
      <dsp:spPr>
        <a:xfrm rot="5400000">
          <a:off x="5082548" y="2234519"/>
          <a:ext cx="819894" cy="516940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Keep costs in check</a:t>
          </a:r>
        </a:p>
      </dsp:txBody>
      <dsp:txXfrm rot="-5400000">
        <a:off x="2907791" y="4449300"/>
        <a:ext cx="5129384" cy="739846"/>
      </dsp:txXfrm>
    </dsp:sp>
    <dsp:sp modelId="{E175F325-F91A-4A2F-812E-998E7B0A9CEA}">
      <dsp:nvSpPr>
        <dsp:cNvPr id="0" name=""/>
        <dsp:cNvSpPr/>
      </dsp:nvSpPr>
      <dsp:spPr>
        <a:xfrm>
          <a:off x="0" y="4306789"/>
          <a:ext cx="2907792" cy="102486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Cost Management</a:t>
          </a:r>
          <a:endParaRPr lang="en-US" sz="2200" kern="1200" dirty="0"/>
        </a:p>
      </dsp:txBody>
      <dsp:txXfrm>
        <a:off x="50030" y="4356819"/>
        <a:ext cx="2807732" cy="924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A9F59-48D1-4765-AFE0-17D2AEF14841}">
      <dsp:nvSpPr>
        <dsp:cNvPr id="0" name=""/>
        <dsp:cNvSpPr/>
      </dsp:nvSpPr>
      <dsp:spPr>
        <a:xfrm>
          <a:off x="4469" y="358001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 Review and    reconcile the scope of IT functions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 Align staff to execute the plan</a:t>
          </a:r>
          <a:endParaRPr lang="en-US" sz="1100" kern="1200" dirty="0">
            <a:latin typeface="Calibri" pitchFamily="34" charset="0"/>
          </a:endParaRPr>
        </a:p>
      </dsp:txBody>
      <dsp:txXfrm>
        <a:off x="37913" y="391445"/>
        <a:ext cx="1360456" cy="1766592"/>
      </dsp:txXfrm>
    </dsp:sp>
    <dsp:sp modelId="{83646CED-345C-4D28-8D76-47B672A6017B}">
      <dsp:nvSpPr>
        <dsp:cNvPr id="0" name=""/>
        <dsp:cNvSpPr/>
      </dsp:nvSpPr>
      <dsp:spPr>
        <a:xfrm>
          <a:off x="4469" y="1790760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Organizational Integration</a:t>
          </a:r>
          <a:endParaRPr lang="en-US" sz="1100" kern="1200" dirty="0">
            <a:latin typeface="Calibri" pitchFamily="34" charset="0"/>
          </a:endParaRPr>
        </a:p>
      </dsp:txBody>
      <dsp:txXfrm>
        <a:off x="4469" y="1790760"/>
        <a:ext cx="1005172" cy="458157"/>
      </dsp:txXfrm>
    </dsp:sp>
    <dsp:sp modelId="{4905F9C4-EAFD-4F5F-B3C4-084AF08B107B}">
      <dsp:nvSpPr>
        <dsp:cNvPr id="0" name=""/>
        <dsp:cNvSpPr/>
      </dsp:nvSpPr>
      <dsp:spPr>
        <a:xfrm>
          <a:off x="1050018" y="1863534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9E99A-950C-44E2-B7C7-CB0B87364C96}">
      <dsp:nvSpPr>
        <dsp:cNvPr id="0" name=""/>
        <dsp:cNvSpPr/>
      </dsp:nvSpPr>
      <dsp:spPr>
        <a:xfrm>
          <a:off x="1673354" y="358001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Complete security risk assessment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Develop risk mitigation work plan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Prioritize items</a:t>
          </a:r>
          <a:endParaRPr lang="en-US" sz="1100" kern="1200" dirty="0">
            <a:latin typeface="Calibri" pitchFamily="34" charset="0"/>
          </a:endParaRPr>
        </a:p>
      </dsp:txBody>
      <dsp:txXfrm>
        <a:off x="1706798" y="391445"/>
        <a:ext cx="1360456" cy="1766592"/>
      </dsp:txXfrm>
    </dsp:sp>
    <dsp:sp modelId="{732006C7-A1B3-4242-A4CB-01107D8492FF}">
      <dsp:nvSpPr>
        <dsp:cNvPr id="0" name=""/>
        <dsp:cNvSpPr/>
      </dsp:nvSpPr>
      <dsp:spPr>
        <a:xfrm>
          <a:off x="1673354" y="1790760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Security Assessment and Implementation</a:t>
          </a:r>
          <a:endParaRPr lang="en-US" sz="1100" b="1" kern="1200" dirty="0">
            <a:latin typeface="Calibri" pitchFamily="34" charset="0"/>
          </a:endParaRPr>
        </a:p>
      </dsp:txBody>
      <dsp:txXfrm>
        <a:off x="1673354" y="1790760"/>
        <a:ext cx="1005172" cy="458157"/>
      </dsp:txXfrm>
    </dsp:sp>
    <dsp:sp modelId="{751BCBE7-88FE-4370-BCFF-6C9684559F44}">
      <dsp:nvSpPr>
        <dsp:cNvPr id="0" name=""/>
        <dsp:cNvSpPr/>
      </dsp:nvSpPr>
      <dsp:spPr>
        <a:xfrm>
          <a:off x="2718904" y="1863534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6DB14-D4C9-477F-A9DC-B436A0A358F6}">
      <dsp:nvSpPr>
        <dsp:cNvPr id="0" name=""/>
        <dsp:cNvSpPr/>
      </dsp:nvSpPr>
      <dsp:spPr>
        <a:xfrm>
          <a:off x="3342240" y="358001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Develop a plan to integrate IT infrastructures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 Prioritize work based on software projects and risk assessment</a:t>
          </a:r>
          <a:endParaRPr lang="en-US" sz="1100" kern="1200" dirty="0">
            <a:latin typeface="Calibri" pitchFamily="34" charset="0"/>
          </a:endParaRPr>
        </a:p>
      </dsp:txBody>
      <dsp:txXfrm>
        <a:off x="3375684" y="391445"/>
        <a:ext cx="1360456" cy="1766592"/>
      </dsp:txXfrm>
    </dsp:sp>
    <dsp:sp modelId="{53460E3F-243F-4038-94B1-706510959694}">
      <dsp:nvSpPr>
        <dsp:cNvPr id="0" name=""/>
        <dsp:cNvSpPr/>
      </dsp:nvSpPr>
      <dsp:spPr>
        <a:xfrm>
          <a:off x="3342240" y="1790760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Infrastructure Integration</a:t>
          </a:r>
          <a:endParaRPr lang="en-US" sz="1100" b="1" kern="1200" dirty="0">
            <a:latin typeface="Calibri" pitchFamily="34" charset="0"/>
          </a:endParaRPr>
        </a:p>
      </dsp:txBody>
      <dsp:txXfrm>
        <a:off x="3342240" y="1790760"/>
        <a:ext cx="1005172" cy="458157"/>
      </dsp:txXfrm>
    </dsp:sp>
    <dsp:sp modelId="{4ED54C39-F3ED-423F-AA95-BA978F4A14DA}">
      <dsp:nvSpPr>
        <dsp:cNvPr id="0" name=""/>
        <dsp:cNvSpPr/>
      </dsp:nvSpPr>
      <dsp:spPr>
        <a:xfrm>
          <a:off x="4387789" y="1863534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D1184-ED5B-4499-A284-0EA7AB42FCCF}">
      <dsp:nvSpPr>
        <dsp:cNvPr id="0" name=""/>
        <dsp:cNvSpPr/>
      </dsp:nvSpPr>
      <dsp:spPr>
        <a:xfrm>
          <a:off x="5011125" y="358001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Plan for the integration of email, telecommunications, paging and document sharing. 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Work may be dependent on infrastructure plan</a:t>
          </a:r>
          <a:endParaRPr lang="en-US" sz="1100" kern="1200" dirty="0">
            <a:latin typeface="Calibri" pitchFamily="34" charset="0"/>
          </a:endParaRPr>
        </a:p>
      </dsp:txBody>
      <dsp:txXfrm>
        <a:off x="5044569" y="391445"/>
        <a:ext cx="1360456" cy="1766592"/>
      </dsp:txXfrm>
    </dsp:sp>
    <dsp:sp modelId="{AF42EFF7-5467-45A6-B806-F23CB346958A}">
      <dsp:nvSpPr>
        <dsp:cNvPr id="0" name=""/>
        <dsp:cNvSpPr/>
      </dsp:nvSpPr>
      <dsp:spPr>
        <a:xfrm>
          <a:off x="5011125" y="1790760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Communication and Collaboration</a:t>
          </a:r>
          <a:endParaRPr lang="en-US" sz="1100" b="1" kern="1200" dirty="0">
            <a:latin typeface="Calibri" pitchFamily="34" charset="0"/>
          </a:endParaRPr>
        </a:p>
      </dsp:txBody>
      <dsp:txXfrm>
        <a:off x="5011125" y="1790760"/>
        <a:ext cx="1005172" cy="458157"/>
      </dsp:txXfrm>
    </dsp:sp>
    <dsp:sp modelId="{0FC0E05E-C882-4C17-9357-1A087C6BE7E3}">
      <dsp:nvSpPr>
        <dsp:cNvPr id="0" name=""/>
        <dsp:cNvSpPr/>
      </dsp:nvSpPr>
      <dsp:spPr>
        <a:xfrm>
          <a:off x="6056674" y="1863534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4E4BF9-6A1C-4BA9-8DB5-6514282565A1}">
      <dsp:nvSpPr>
        <dsp:cNvPr id="0" name=""/>
        <dsp:cNvSpPr/>
      </dsp:nvSpPr>
      <dsp:spPr>
        <a:xfrm>
          <a:off x="6680010" y="358001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Plan for  integration of general financials and HR/Payroll systems.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Timing dependent on the security and infrastructure items</a:t>
          </a:r>
          <a:endParaRPr lang="en-US" sz="1100" kern="1200" dirty="0">
            <a:latin typeface="Calibri" pitchFamily="34" charset="0"/>
          </a:endParaRPr>
        </a:p>
      </dsp:txBody>
      <dsp:txXfrm>
        <a:off x="6713454" y="391445"/>
        <a:ext cx="1360456" cy="1766592"/>
      </dsp:txXfrm>
    </dsp:sp>
    <dsp:sp modelId="{0D016FC8-F4E6-4BD3-B696-3F1DC0313EFE}">
      <dsp:nvSpPr>
        <dsp:cNvPr id="0" name=""/>
        <dsp:cNvSpPr/>
      </dsp:nvSpPr>
      <dsp:spPr>
        <a:xfrm>
          <a:off x="6680010" y="1790760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General Financial Integration</a:t>
          </a:r>
          <a:endParaRPr lang="en-US" sz="1100" kern="1200" dirty="0">
            <a:latin typeface="Calibri" pitchFamily="34" charset="0"/>
          </a:endParaRPr>
        </a:p>
      </dsp:txBody>
      <dsp:txXfrm>
        <a:off x="6680010" y="1790760"/>
        <a:ext cx="1005172" cy="458157"/>
      </dsp:txXfrm>
    </dsp:sp>
    <dsp:sp modelId="{2A5273F0-1F4B-4BD5-93A3-1774BCDE315F}">
      <dsp:nvSpPr>
        <dsp:cNvPr id="0" name=""/>
        <dsp:cNvSpPr/>
      </dsp:nvSpPr>
      <dsp:spPr>
        <a:xfrm>
          <a:off x="7725560" y="1863534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DAB15B-A054-48C1-A0F9-CB3CB90B1AD9}">
      <dsp:nvSpPr>
        <dsp:cNvPr id="0" name=""/>
        <dsp:cNvSpPr/>
      </dsp:nvSpPr>
      <dsp:spPr>
        <a:xfrm>
          <a:off x="838912" y="2610532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Meet short term clinical, financial and regulatory needs through focused bridge solutions. </a:t>
          </a:r>
          <a:endParaRPr lang="en-US" sz="1100" kern="1200" dirty="0">
            <a:latin typeface="Calibri" pitchFamily="34" charset="0"/>
          </a:endParaRPr>
        </a:p>
      </dsp:txBody>
      <dsp:txXfrm>
        <a:off x="872356" y="2643976"/>
        <a:ext cx="1360456" cy="1766592"/>
      </dsp:txXfrm>
    </dsp:sp>
    <dsp:sp modelId="{F4E133A2-3D72-4FC4-A7FF-3CA4831E03A1}">
      <dsp:nvSpPr>
        <dsp:cNvPr id="0" name=""/>
        <dsp:cNvSpPr/>
      </dsp:nvSpPr>
      <dsp:spPr>
        <a:xfrm>
          <a:off x="838912" y="4043292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Bridging Tactics</a:t>
          </a:r>
          <a:endParaRPr lang="en-US" sz="1100" kern="1200" dirty="0">
            <a:latin typeface="Calibri" pitchFamily="34" charset="0"/>
          </a:endParaRPr>
        </a:p>
      </dsp:txBody>
      <dsp:txXfrm>
        <a:off x="838912" y="4043292"/>
        <a:ext cx="1005172" cy="458157"/>
      </dsp:txXfrm>
    </dsp:sp>
    <dsp:sp modelId="{1E22EF95-20DF-47A6-A225-153FD4A09ABC}">
      <dsp:nvSpPr>
        <dsp:cNvPr id="0" name=""/>
        <dsp:cNvSpPr/>
      </dsp:nvSpPr>
      <dsp:spPr>
        <a:xfrm>
          <a:off x="1884461" y="4116066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93007-2F3B-4056-A99B-D2BDC185FCF4}">
      <dsp:nvSpPr>
        <dsp:cNvPr id="0" name=""/>
        <dsp:cNvSpPr/>
      </dsp:nvSpPr>
      <dsp:spPr>
        <a:xfrm>
          <a:off x="2507797" y="2610532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Plan for the transition to a single clinical and patient revenue system in collaboration with entity leadership</a:t>
          </a:r>
          <a:endParaRPr lang="en-US" sz="1100" kern="1200" dirty="0">
            <a:latin typeface="Calibri" pitchFamily="34" charset="0"/>
          </a:endParaRPr>
        </a:p>
      </dsp:txBody>
      <dsp:txXfrm>
        <a:off x="2541241" y="2643976"/>
        <a:ext cx="1360456" cy="1766592"/>
      </dsp:txXfrm>
    </dsp:sp>
    <dsp:sp modelId="{A069588D-F0C3-44ED-BE86-2E3AA1F039AE}">
      <dsp:nvSpPr>
        <dsp:cNvPr id="0" name=""/>
        <dsp:cNvSpPr/>
      </dsp:nvSpPr>
      <dsp:spPr>
        <a:xfrm>
          <a:off x="2507797" y="4043292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Patient Revenue and Clinical Systems</a:t>
          </a:r>
          <a:endParaRPr lang="en-US" sz="1100" b="1" kern="1200" dirty="0">
            <a:latin typeface="Calibri" pitchFamily="34" charset="0"/>
          </a:endParaRPr>
        </a:p>
      </dsp:txBody>
      <dsp:txXfrm>
        <a:off x="2507797" y="4043292"/>
        <a:ext cx="1005172" cy="458157"/>
      </dsp:txXfrm>
    </dsp:sp>
    <dsp:sp modelId="{C0C32F23-E6A8-44F5-8428-B549A1296F75}">
      <dsp:nvSpPr>
        <dsp:cNvPr id="0" name=""/>
        <dsp:cNvSpPr/>
      </dsp:nvSpPr>
      <dsp:spPr>
        <a:xfrm>
          <a:off x="3553346" y="4116066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01358-480B-4A0C-879D-938ABD9BE6E3}">
      <dsp:nvSpPr>
        <dsp:cNvPr id="0" name=""/>
        <dsp:cNvSpPr/>
      </dsp:nvSpPr>
      <dsp:spPr>
        <a:xfrm>
          <a:off x="4176682" y="2610532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Develop a plan to support integrated, population health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 Implementation will be tied to other projects including clinical system.</a:t>
          </a:r>
          <a:endParaRPr lang="en-US" sz="1100" kern="1200" dirty="0">
            <a:latin typeface="Calibri" pitchFamily="34" charset="0"/>
          </a:endParaRPr>
        </a:p>
      </dsp:txBody>
      <dsp:txXfrm>
        <a:off x="4210126" y="2643976"/>
        <a:ext cx="1360456" cy="1766592"/>
      </dsp:txXfrm>
    </dsp:sp>
    <dsp:sp modelId="{CD3514C4-270B-4A6D-815C-9BC6C8ADCA64}">
      <dsp:nvSpPr>
        <dsp:cNvPr id="0" name=""/>
        <dsp:cNvSpPr/>
      </dsp:nvSpPr>
      <dsp:spPr>
        <a:xfrm>
          <a:off x="4176682" y="4043292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Population Health</a:t>
          </a:r>
          <a:endParaRPr lang="en-US" sz="1100" b="1" kern="1200" dirty="0">
            <a:latin typeface="Calibri" pitchFamily="34" charset="0"/>
          </a:endParaRPr>
        </a:p>
      </dsp:txBody>
      <dsp:txXfrm>
        <a:off x="4176682" y="4043292"/>
        <a:ext cx="1005172" cy="458157"/>
      </dsp:txXfrm>
    </dsp:sp>
    <dsp:sp modelId="{7DAA3E73-AAC8-4DB7-9175-DC8E9E422118}">
      <dsp:nvSpPr>
        <dsp:cNvPr id="0" name=""/>
        <dsp:cNvSpPr/>
      </dsp:nvSpPr>
      <dsp:spPr>
        <a:xfrm>
          <a:off x="5222232" y="4116066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6BD47-BF31-4C7C-9A88-2A0218421EC1}">
      <dsp:nvSpPr>
        <dsp:cNvPr id="0" name=""/>
        <dsp:cNvSpPr/>
      </dsp:nvSpPr>
      <dsp:spPr>
        <a:xfrm>
          <a:off x="5845568" y="2610532"/>
          <a:ext cx="1427344" cy="1800036"/>
        </a:xfrm>
        <a:prstGeom prst="round2SameRect">
          <a:avLst>
            <a:gd name="adj1" fmla="val 8000"/>
            <a:gd name="adj2" fmla="val 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Plan and implement HIE projects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 HIE tools and technologies</a:t>
          </a: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100" kern="1200" dirty="0">
            <a:latin typeface="Calibri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smtClean="0">
              <a:latin typeface="Calibri" pitchFamily="34" charset="0"/>
            </a:rPr>
            <a:t>  Bridge to state and federal agencies</a:t>
          </a:r>
          <a:endParaRPr lang="en-US" sz="1100" kern="1200" dirty="0">
            <a:latin typeface="Calibri" pitchFamily="34" charset="0"/>
          </a:endParaRPr>
        </a:p>
      </dsp:txBody>
      <dsp:txXfrm>
        <a:off x="5879012" y="2643976"/>
        <a:ext cx="1360456" cy="1766592"/>
      </dsp:txXfrm>
    </dsp:sp>
    <dsp:sp modelId="{F3C382CD-ABD0-4B58-AA55-409E9E07B424}">
      <dsp:nvSpPr>
        <dsp:cNvPr id="0" name=""/>
        <dsp:cNvSpPr/>
      </dsp:nvSpPr>
      <dsp:spPr>
        <a:xfrm>
          <a:off x="5845568" y="4043292"/>
          <a:ext cx="1427344" cy="458157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latin typeface="Calibri" pitchFamily="34" charset="0"/>
            </a:rPr>
            <a:t>Health Information Exchange</a:t>
          </a:r>
          <a:endParaRPr lang="en-US" sz="1100" b="1" kern="1200" dirty="0">
            <a:latin typeface="Calibri" pitchFamily="34" charset="0"/>
          </a:endParaRPr>
        </a:p>
      </dsp:txBody>
      <dsp:txXfrm>
        <a:off x="5845568" y="4043292"/>
        <a:ext cx="1005172" cy="458157"/>
      </dsp:txXfrm>
    </dsp:sp>
    <dsp:sp modelId="{42155008-33FC-423B-9BD1-3ED5130636B0}">
      <dsp:nvSpPr>
        <dsp:cNvPr id="0" name=""/>
        <dsp:cNvSpPr/>
      </dsp:nvSpPr>
      <dsp:spPr>
        <a:xfrm>
          <a:off x="6891117" y="4116066"/>
          <a:ext cx="499570" cy="499570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0.24074</cdr:x>
      <cdr:y>0.92537</cdr:y>
    </cdr:from>
    <cdr:to>
      <cdr:x>0.35185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1200" y="4724400"/>
          <a:ext cx="914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AF6B4-6AA2-420E-A626-B81E4796DAD6}" type="datetimeFigureOut">
              <a:rPr lang="en-US" smtClean="0"/>
              <a:pPr/>
              <a:t>6/23/2015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D79BC-48BE-4FF2-89BD-640F5728F5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53" tIns="46477" rIns="92953" bIns="46477" anchor="b"/>
          <a:lstStyle/>
          <a:p>
            <a:pPr algn="r" defTabSz="930275"/>
            <a:fld id="{F76E016B-D148-4435-A24C-CB8501B17E1C}" type="slidenum">
              <a:rPr lang="en-US" sz="1200"/>
              <a:pPr algn="r" defTabSz="930275"/>
              <a:t>3</a:t>
            </a:fld>
            <a:endParaRPr lang="en-US" sz="1200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943" tIns="46472" rIns="92943" bIns="46472" anchor="b"/>
          <a:lstStyle/>
          <a:p>
            <a:pPr algn="r" defTabSz="930275"/>
            <a:fld id="{2CB5CA5C-DBB1-471E-93C6-CBCB90FB19ED}" type="slidenum">
              <a:rPr lang="en-US" sz="1200"/>
              <a:pPr algn="r" defTabSz="930275"/>
              <a:t>3</a:t>
            </a:fld>
            <a:endParaRPr lang="en-US" sz="1200"/>
          </a:p>
        </p:txBody>
      </p:sp>
      <p:sp>
        <p:nvSpPr>
          <p:cNvPr id="4198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8388" y="514350"/>
            <a:ext cx="4840287" cy="3629025"/>
          </a:xfrm>
          <a:ln/>
        </p:spPr>
      </p:sp>
      <p:sp>
        <p:nvSpPr>
          <p:cNvPr id="41989" name="Notes Placeholder 2"/>
          <p:cNvSpPr>
            <a:spLocks noGrp="1"/>
          </p:cNvSpPr>
          <p:nvPr>
            <p:ph type="body" idx="1"/>
          </p:nvPr>
        </p:nvSpPr>
        <p:spPr>
          <a:xfrm>
            <a:off x="165100" y="7944787"/>
            <a:ext cx="6559550" cy="1152369"/>
          </a:xfrm>
          <a:noFill/>
          <a:ln/>
        </p:spPr>
        <p:txBody>
          <a:bodyPr lIns="92196" tIns="46099" rIns="92196" bIns="46099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265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39236-CF70-448F-93C7-DA52B12CF53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Estimated</a:t>
            </a:r>
            <a:r>
              <a:rPr lang="en-US" baseline="0" dirty="0" smtClean="0"/>
              <a:t> 40% penetration overall and higher within primary care practices (~70%). 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8802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Status – Transition underway.  As of June 2015, 40% of portal users are</a:t>
            </a:r>
            <a:r>
              <a:rPr lang="en-US" baseline="0" dirty="0" smtClean="0"/>
              <a:t> seeing a mixed of MyChart and Patient Gateway features.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79BC-48BE-4FF2-89BD-640F5728F52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89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445A4-893E-44EA-9174-52B3D47AB814}" type="slidenum">
              <a:rPr lang="en-US"/>
              <a:pPr/>
              <a:t>29</a:t>
            </a:fld>
            <a:endParaRPr lang="en-US"/>
          </a:p>
        </p:txBody>
      </p:sp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believe Physician Gateway is an important tool to improve the service we provide to referring physicians.  </a:t>
            </a:r>
          </a:p>
          <a:p>
            <a:endParaRPr lang="en-US" dirty="0"/>
          </a:p>
          <a:p>
            <a:r>
              <a:rPr lang="en-US" dirty="0"/>
              <a:t>Please encourage your referral sources to consider Physician Gateway. </a:t>
            </a:r>
          </a:p>
          <a:p>
            <a:endParaRPr lang="en-US" dirty="0"/>
          </a:p>
          <a:p>
            <a:r>
              <a:rPr lang="en-US" dirty="0"/>
              <a:t>Thanks.   </a:t>
            </a: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6C29D0-CD3A-4B65-AB56-81877D83A45E}" type="slidenum">
              <a:rPr lang="en-US" sz="1200" b="0"/>
              <a:pPr algn="r"/>
              <a:t>29</a:t>
            </a:fld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497876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5AD2D-7A6E-4B45-9DFC-4C7CEF890AED}" type="slidenum">
              <a:rPr lang="en-US"/>
              <a:pPr/>
              <a:t>30</a:t>
            </a:fld>
            <a:endParaRPr lang="en-US"/>
          </a:p>
        </p:txBody>
      </p:sp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1641FCB-6B30-4AD1-A7FE-F8289213CB36}" type="slidenum">
              <a:rPr lang="en-US" sz="1200" b="0"/>
              <a:pPr algn="r"/>
              <a:t>30</a:t>
            </a:fld>
            <a:endParaRPr lang="en-US" sz="1200" b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Physician Gateway was developed to offer referring physicians online access to their patients’ information. </a:t>
            </a:r>
          </a:p>
          <a:p>
            <a:endParaRPr lang="en-US" dirty="0"/>
          </a:p>
          <a:p>
            <a:r>
              <a:rPr lang="en-US" dirty="0"/>
              <a:t>The service also includes notification of their patient’s admission and discharge events.  </a:t>
            </a:r>
          </a:p>
          <a:p>
            <a:endParaRPr lang="en-US" dirty="0"/>
          </a:p>
          <a:p>
            <a:r>
              <a:rPr lang="en-US" dirty="0"/>
              <a:t>The service is delivered as a </a:t>
            </a:r>
            <a:r>
              <a:rPr lang="en-US" u="sng" dirty="0"/>
              <a:t>secure</a:t>
            </a:r>
            <a:r>
              <a:rPr lang="en-US" dirty="0"/>
              <a:t> Internet application, and has features to ensure patient </a:t>
            </a:r>
            <a:r>
              <a:rPr lang="en-US" u="sng" dirty="0"/>
              <a:t>privacy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84303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BE228D-ADC7-4335-AB4B-F1545F882D12}" type="slidenum">
              <a:rPr lang="en-US"/>
              <a:pPr/>
              <a:t>34</a:t>
            </a:fld>
            <a:endParaRPr lang="en-US"/>
          </a:p>
        </p:txBody>
      </p:sp>
      <p:sp>
        <p:nvSpPr>
          <p:cNvPr id="363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352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63524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7" rIns="91433" bIns="45717" anchor="b"/>
          <a:lstStyle/>
          <a:p>
            <a:pPr algn="r"/>
            <a:fld id="{BD6ED2FA-D32F-42F6-B45A-AA4A98D8EDF8}" type="slidenum">
              <a:rPr lang="en-US" sz="1200">
                <a:solidFill>
                  <a:srgbClr val="000000"/>
                </a:solidFill>
              </a:rPr>
              <a:pPr algn="r"/>
              <a:t>34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88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“Accountable” need to come back next IS Ops Meeting with measures (track w/ dashboard)</a:t>
            </a:r>
            <a:r>
              <a:rPr lang="en-US" baseline="0" dirty="0" smtClean="0"/>
              <a:t> AND</a:t>
            </a:r>
            <a:r>
              <a:rPr lang="en-US" dirty="0" smtClean="0"/>
              <a:t> this is one component of 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A6973-2C34-6E41-9953-CAF614421E7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97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re-organize this; it’s a copy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A6973-2C34-6E41-9953-CAF614421E7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93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Cellular, </a:t>
            </a:r>
            <a:r>
              <a:rPr lang="en-US" dirty="0" err="1" smtClean="0"/>
              <a:t>wifi</a:t>
            </a:r>
            <a:r>
              <a:rPr lang="en-US" dirty="0" smtClean="0"/>
              <a:t>,</a:t>
            </a:r>
            <a:r>
              <a:rPr lang="en-US" baseline="0" dirty="0" smtClean="0"/>
              <a:t> smart phone (third parties, </a:t>
            </a:r>
            <a:r>
              <a:rPr lang="en-US" baseline="0" dirty="0" err="1" smtClean="0"/>
              <a:t>qualcom</a:t>
            </a:r>
            <a:r>
              <a:rPr lang="en-US" baseline="0" dirty="0" smtClean="0"/>
              <a:t> – 2net, </a:t>
            </a:r>
            <a:r>
              <a:rPr lang="en-US" baseline="0" dirty="0" err="1" smtClean="0"/>
              <a:t>lear</a:t>
            </a:r>
            <a:r>
              <a:rPr lang="en-US" baseline="0" dirty="0" smtClean="0"/>
              <a:t>, home link – hubs) apps that make a smart phone a hub)</a:t>
            </a:r>
          </a:p>
          <a:p>
            <a:endParaRPr lang="en-US" baseline="0" dirty="0" smtClean="0"/>
          </a:p>
          <a:p>
            <a:r>
              <a:rPr lang="en-US" baseline="0" dirty="0" smtClean="0"/>
              <a:t>Hub transmits – to hub vendors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Remote Monitoring Data </a:t>
            </a:r>
            <a:r>
              <a:rPr lang="en-US" baseline="0" dirty="0" err="1" smtClean="0"/>
              <a:t>Respository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CHCS – Connected Health Care Suite (KICKS) – EMPI integration, register patients and devices, VPN tunnels and certificate, transport is secure</a:t>
            </a:r>
          </a:p>
          <a:p>
            <a:r>
              <a:rPr lang="en-US" baseline="0" dirty="0" smtClean="0"/>
              <a:t>Services, input and extraction services - 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. </a:t>
            </a:r>
            <a:r>
              <a:rPr lang="en-US" baseline="0" smtClean="0"/>
              <a:t>PROMS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79BC-48BE-4FF2-89BD-640F5728F52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38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11EE9-CD1E-439F-B74D-9928AB27BA0D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78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11EE9-CD1E-439F-B74D-9928AB27BA0D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5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6919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551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7924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46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D9124-AF4A-4A9F-A795-A79F8EA6747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51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0DE1716-1AFA-4D5B-81E7-08AF0CEEA0CE}" type="slidenum">
              <a:rPr lang="en-US" altLang="en-US" sz="1200"/>
              <a:pPr algn="r" eaLnBrk="1" hangingPunct="1"/>
              <a:t>17</a:t>
            </a:fld>
            <a:endParaRPr lang="en-US" altLang="en-US" sz="1200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00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525EB4B-4A40-4952-92BE-AC51692E352A}" type="slidenum">
              <a:rPr lang="en-US" altLang="en-US" sz="1200"/>
              <a:pPr algn="r" eaLnBrk="1" hangingPunct="1"/>
              <a:t>19</a:t>
            </a:fld>
            <a:endParaRPr lang="en-US" altLang="en-US" sz="12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2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6FF609-F89D-4B8B-B0BD-5C5EF8F4071D}" type="slidenum">
              <a:rPr lang="en-US" altLang="en-US" sz="1000" smtClean="0"/>
              <a:pPr/>
              <a:t>20</a:t>
            </a:fld>
            <a:endParaRPr lang="en-US" alt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328986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E4CAA-F0E5-4325-95E9-59D49923B060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Driven by internal</a:t>
            </a:r>
            <a:r>
              <a:rPr lang="en-US" baseline="0" dirty="0" smtClean="0"/>
              <a:t> goal setting linked to physician incentives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38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2286000"/>
            <a:ext cx="9144000" cy="533400"/>
          </a:xfrm>
          <a:prstGeom prst="rect">
            <a:avLst/>
          </a:prstGeom>
          <a:solidFill>
            <a:srgbClr val="2C46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29000" y="3406775"/>
            <a:ext cx="5029200" cy="1470025"/>
          </a:xfrm>
        </p:spPr>
        <p:txBody>
          <a:bodyPr/>
          <a:lstStyle>
            <a:lvl1pPr>
              <a:defRPr sz="2800">
                <a:solidFill>
                  <a:srgbClr val="008AB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3070225" y="2286000"/>
            <a:ext cx="0" cy="2895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0" y="2239963"/>
            <a:ext cx="9144000" cy="0"/>
          </a:xfrm>
          <a:prstGeom prst="line">
            <a:avLst/>
          </a:prstGeom>
          <a:noFill/>
          <a:ln w="19050">
            <a:solidFill>
              <a:srgbClr val="008AB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27" name="Picture 7" descr="Partners Founded By_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863" y="1387475"/>
            <a:ext cx="6778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4876800"/>
            <a:ext cx="5029200" cy="762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524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990600"/>
            <a:ext cx="8229600" cy="5105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39B00-D07A-4A9F-80DE-47BD56A4D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solidFill>
            <a:srgbClr val="2C465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0" y="715963"/>
            <a:ext cx="9144000" cy="0"/>
          </a:xfrm>
          <a:prstGeom prst="line">
            <a:avLst/>
          </a:prstGeom>
          <a:noFill/>
          <a:ln w="19050">
            <a:solidFill>
              <a:srgbClr val="008AB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338138" y="0"/>
            <a:ext cx="0" cy="686435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104" name="Picture 8" descr="Partners Founded By_0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45275" y="6527800"/>
            <a:ext cx="2270125" cy="274638"/>
          </a:xfrm>
          <a:prstGeom prst="rect">
            <a:avLst/>
          </a:prstGeom>
          <a:noFill/>
        </p:spPr>
      </p:pic>
      <p:sp>
        <p:nvSpPr>
          <p:cNvPr id="41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64CFDB9-29F1-4E03-98CD-C41F5EACA4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80808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rgbClr val="3333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rgbClr val="3333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rgbClr val="3333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rgbClr val="3333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rgbClr val="3333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rgbClr val="3333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rgbClr val="3333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rgbClr val="3333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urtislibrary.com/wp-content/uploads/2012/04/shoestring-budget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4038600"/>
            <a:ext cx="5029200" cy="1470025"/>
          </a:xfrm>
        </p:spPr>
        <p:txBody>
          <a:bodyPr/>
          <a:lstStyle/>
          <a:p>
            <a:pPr algn="ctr"/>
            <a:r>
              <a:rPr lang="en-US" dirty="0"/>
              <a:t>IS Efforts Supporting </a:t>
            </a:r>
            <a:r>
              <a:rPr lang="en-US" dirty="0" smtClean="0"/>
              <a:t>Our 	Partners HealthCare Strategies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>
                <a:solidFill>
                  <a:schemeClr val="accent1"/>
                </a:solidFill>
                <a:ea typeface="ＭＳ Ｐゴシック"/>
                <a:cs typeface="ＭＳ Ｐゴシック"/>
              </a:rPr>
              <a:t/>
            </a:r>
            <a:br>
              <a:rPr lang="en-US" sz="1600" dirty="0" smtClean="0">
                <a:solidFill>
                  <a:schemeClr val="accent1"/>
                </a:solidFill>
                <a:ea typeface="ＭＳ Ｐゴシック"/>
                <a:cs typeface="ＭＳ Ｐゴシック"/>
              </a:rPr>
            </a:br>
            <a:r>
              <a:rPr lang="en-US" sz="1600" dirty="0" smtClean="0">
                <a:ea typeface="ＭＳ Ｐゴシック"/>
                <a:cs typeface="ＭＳ Ｐゴシック"/>
              </a:rPr>
              <a:t>Jim Noga, VP &amp; CIO Partners HealthCare</a:t>
            </a:r>
            <a:br>
              <a:rPr lang="en-US" sz="1600" dirty="0" smtClean="0">
                <a:ea typeface="ＭＳ Ｐゴシック"/>
                <a:cs typeface="ＭＳ Ｐゴシック"/>
              </a:rPr>
            </a:br>
            <a:r>
              <a:rPr lang="en-US" sz="1600" dirty="0" smtClean="0">
                <a:ea typeface="ＭＳ Ｐゴシック"/>
                <a:cs typeface="ＭＳ Ｐゴシック"/>
              </a:rPr>
              <a:t/>
            </a:r>
            <a:br>
              <a:rPr lang="en-US" sz="1600" dirty="0" smtClean="0">
                <a:ea typeface="ＭＳ Ｐゴシック"/>
                <a:cs typeface="ＭＳ Ｐゴシック"/>
              </a:rPr>
            </a:br>
            <a:r>
              <a:rPr lang="en-US" sz="1600" dirty="0" smtClean="0">
                <a:ea typeface="ＭＳ Ｐゴシック"/>
                <a:cs typeface="ＭＳ Ｐゴシック"/>
              </a:rPr>
              <a:t>June,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4" descr="data:image/jpeg;base64,/9j/4AAQSkZJRgABAQAAAQABAAD/2wBDAAkGBwgHBgkIBwgKCgkLDRYPDQwMDRsUFRAWIB0iIiAdHx8kKDQsJCYxJx8fLT0tMTU3Ojo6Iys/RD84QzQ5Ojf/2wBDAQoKCg0MDRoPDxo3JR8lNzc3Nzc3Nzc3Nzc3Nzc3Nzc3Nzc3Nzc3Nzc3Nzc3Nzc3Nzc3Nzc3Nzc3Nzc3Nzc3Nzf/wAARCACMAIwDASIAAhEBAxEB/8QAGwABAAIDAQEAAAAAAAAAAAAAAAQFAQMGAgf/xAA5EAABAwIDBQUGBAYDAAAAAAABAAIDBBEFITESE0FRYQYicYGxMkKRocHRFCPh8BUkQ1JTgjNicv/EABoBAQACAwEAAAAAAAAAAAAAAAADBAECBQb/xAAnEQACAgICAQQABwAAAAAAAAAAAQIDBBESITETFCJRBSMyQWFxgf/aAAwDAQACEQMRAD8A+4oiIDB0UR9Q+RxEAaGg2Mj9L8bDipbr2y1XD9pKbH62gw8dnK1lNIw3mL37O03Zyz2TxWG9LZvXDnJR3r+WXFDjRrsTqKBr3MdBe7g0Z2NtDdWoMwGU+1/6YPovjuDjtE7tRU0NJUxfjgx755XSltwHAHgb5kcl9TwhtZFh8LMSkbJVAHbc11xqbZ2HBaVz5Is5mMqJJJpk8VE0f/IwSN4mPIjyP3UiKaOZm1G649PHkohfwvktLnOjk30Q7/vNHvjl48ipCmWqLxFI2SNr2G7XC4K9oAiIgCIiAIiIAiIgCIsFAV2L4tBhkIL7Pld7Ed7X6k8AuSjx18bGsElONkAfDzV72v7P/wAapWPgLRVw32CTk4cWn6L59Fhlf+L/AApo5WzDNzXC1hzvpbrdcnNyMmqeoLouY9VU49+S6w8U1Nik+J0kMAq6gESSAuNwSCcr8wFdMxipyLmxEeBH1XLS4VXUoD5qZ+x/ezvAfBe6epkaGlryW8jmFQefkVvUtotyojPvezsqfFI5bMkbu3uOQJuD5/db3y9Vy8NY1wtKzI5Gyn09YMoi/aBHdJ1HQrpYf4hG58JPspX4rh8o+C1o8SdS1L4pyPwpIId/jJ9QT8L8tL8G64/eDfZkEFhy5/u6u+z1UZqZ0D3EvgOyCTmWn2T6jyVmN2r3U/8ACJ1/lqaLZERWiIIiIAiIgCIiAIiIDFlU4gb19v7Yh8yfsrcqlr3gYjID/jZ6uUN36CahfM9NCr63AqGqcX7swyHV8JDSfEWsfgpjZRwR0twqko1yWpLZbSkn0UbsBbHpVyH/AEbdQamE0lRuttz2loc1zrXvcg6AdPiujkN1Q46dmancASXbTABqTkbLnZNEIQcq1poswbfUjG92hG73gSD8FZ9nqjd4q1pNhMws8SMx9VRSsng3ZmYA1+QLXXsbaH5rfQT7vEKR97WmZn0JsfkSo55Mvc12Pz1sj9FKqUf7PoiysBZXpjkhERAEREAREQBERADouYxKqacdqIARtRwxk58y79F0x0Xy7+LNm7aVkofeOZ5iaeHdAA9PmqWbYoRivtlrEjuezrA9Z2+qiNky1WTIqnIv8Dc96iy7JcHEAlpyPLgsukUapnbFE+R5IawXK0lL7JFEiYxMGxwR+855efAC3qVXxy2ljPJ7T8wo1RVuqZ3SvGzcWa299kDQLU6WzSQcwLhcm6znZy+jZ+Gj7EDcBelppniWnikaQWuYCCONwty9gnvs4DCIiyAiIgCIiALBNlleXDaBB0IRg4btX23iiilosHfvJzdr6gezHztzPXRfOonGJ7HsJBabt8Qr7tF2VrsJqn7inkmoy78uSMF2yORAzCqIaCsnmbFHTSl7jYAsIXmsmV9lnzXZ1aVXCHxZ2uHV7aykZM3UizhyPFSt5zKpqXAa3BqOWtlqG3a25haLg+a8Q4/FIzKjk2zrd+Ss+nZFLmtE9dsLF0XRf3S4kBrdSTkFzeMYi6olEUdxA2xz1eef6KRJLUVzgZTZg0jaLNCi43SGGGKZo0JDvDVQXbcGkS60tkLeLIkzUTec1lri42aCT0F1ztGmz6X2N7QUs2HwUFTMyKphAjY1xtttGQt5ZeS6xfIMHwqapqGB0Zc9x7kWt+p5BfWaOB1PSwwvftujY1pedTYar0mBbZOvU14/c5OTCMZbib0RF0CuEREAREQBYWVqqJWwQySv9ljS4oDRX10VEy8nekPssGp/RUMlXVySundDFKbZMDi0tb0vkou+fU1Uksp77rEjkM7AeCku7jWSFm3Gx15Gc28fv5IkDOMvZVdm5542ODXs0cLEZrjaOiN9OK+i4pGypwiZrHAtcxpaRyuFQw4cYXkOA11VDMTbWjoYTST2Q6ak2Bchb2YeMSlbSuH5ZzeeQH7spcoaxuuQVnQRR4fSumnIYSNqQuPsjl5eqix6Ocu/BNkX8Y9eTkMY7FiDbmp3lkQzyOTfHoqmjwypaGmzwCci0ahds6Opx+Vsk+3BhjHXZFo6c83ch0VtuGMjDWNDWgZWGgVz2lPLlxWznetZrWym7PzOwyIh0Ddyc3uA7/jfj4H9F1UMrJo2yRODmO0IXONIlcZrflXIYD73VZpqk4fVA7V4Hnvjl18vRWFFJaRFvZ0yLA0WUAREQBERAFVdo5d3h4YNZJA36/RWqoO08t5KeHoX+g+6ApKU2rXtPGMH5lXMAGSpqcfzu1/0zVxTnRZMG2MGOCejObSxzovA8PI+oWtxDmhw0cLhb52l0W8YPzI+823HmPMX+SrJaoMoY927vuBa3ja2V/3xVe+DlrRYomo7Pcbm78vfbYhzvzd+nqrGGkNa9k1WwiFp2o4nauP9zvoFpwnDnAMmqhbZzZF9Xden1VyXKWEFBaRHObnLZqeLC1h4BVeKyuduqKI9+odskjgz3j8FZvKpqV34jF6uoPsxN3UfTn++q2NDdO1rGhjAAxoDWjkAoNT3o81OnPJQJT3CFkwXeA1BnoGtcbviOwSeIGnyVkuawCfdVEsfBzQ74G31XRRyB4WDJsRYWUAREQBUHaanftxVQBMbGlrrcLnXwV+vL2te0tcLgixCA4mI2ffirGB+i94lg0kBM1GNuO9zHxb4cx0UKCUHS4PEHgsmC5ifkqvBajC56+dlPNvKtl3uYQbRgn3bi2Whstkk2zTvztcWueuS84RHhJmnrsM3D3yuLZJIn7QvfMa2GeZtZavyiSCjxbey92uqFy0hxtobeC8vla0d5wCyaHqeXdwvfxaCVW4U3dUNz7Ujy4+i2107XUrw03vktTHBlPG3k1ZMCd6hOdcFbJpFHabtceHNAeqR+7qmuv7rvorqCq6rm3ybMzNnM2OQVzh1LPOASC1vVYMl3BPtWGqlLTBA2JoA1C3IAiIgCIiAKDW4ZT1RL3N2JT/UZkfPn5qciA5iuwapET4wGzwOycB3XEcrKBhlHTYNE+CJssW2/beZtXGwGvgAu2XlzWuFnAEdQmu9m3KSjx30c8yqcR3ZDbobrTMZJL2mI/1BV7JhlFJm6mjvzAstD8Hoj/TcPB7h9UNSiLC1rg6Rz3OIJJ6cLLEkwaMzbxKuxglCdWSHxkd91uiwegabimYSOJF0Byhm3jtmMOkdyYLqTBheI1RyZuIzxdm5dayCKMWjja0dAtlggKjDsBp6Qhz7yScS5WzWhoAaLAL0iAIiIAiIgP/Z"/>
          <p:cNvSpPr>
            <a:spLocks noChangeAspect="1" noChangeArrowheads="1"/>
          </p:cNvSpPr>
          <p:nvPr/>
        </p:nvSpPr>
        <p:spPr bwMode="auto">
          <a:xfrm>
            <a:off x="123825" y="-584200"/>
            <a:ext cx="120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5" name="AutoShape 6" descr="data:image/jpeg;base64,/9j/4AAQSkZJRgABAQAAAQABAAD/2wBDAAkGBwgHBgkIBwgKCgkLDRYPDQwMDRsUFRAWIB0iIiAdHx8kKDQsJCYxJx8fLT0tMTU3Ojo6Iys/RD84QzQ5Ojf/2wBDAQoKCg0MDRoPDxo3JR8lNzc3Nzc3Nzc3Nzc3Nzc3Nzc3Nzc3Nzc3Nzc3Nzc3Nzc3Nzc3Nzc3Nzc3Nzc3Nzc3Nzf/wAARCACMAIwDASIAAhEBAxEB/8QAGwABAAIDAQEAAAAAAAAAAAAAAAQFAQMGAgf/xAA5EAABAwIDBQUGBAYDAAAAAAABAAIDBBEFITESE0FRYQYicYGxMkKRocHRFCPh8BUkQ1JTgjNicv/EABoBAQACAwEAAAAAAAAAAAAAAAADBAECBQb/xAAnEQACAgICAQQABwAAAAAAAAAAAQIDBBESITETFCJRBSMyQWFxgf/aAAwDAQACEQMRAD8A+4oiIDB0UR9Q+RxEAaGg2Mj9L8bDipbr2y1XD9pKbH62gw8dnK1lNIw3mL37O03Zyz2TxWG9LZvXDnJR3r+WXFDjRrsTqKBr3MdBe7g0Z2NtDdWoMwGU+1/6YPovjuDjtE7tRU0NJUxfjgx755XSltwHAHgb5kcl9TwhtZFh8LMSkbJVAHbc11xqbZ2HBaVz5Is5mMqJJJpk8VE0f/IwSN4mPIjyP3UiKaOZm1G649PHkohfwvktLnOjk30Q7/vNHvjl48ipCmWqLxFI2SNr2G7XC4K9oAiIgCIiAIiIAiIgCIsFAV2L4tBhkIL7Pld7Ed7X6k8AuSjx18bGsElONkAfDzV72v7P/wAapWPgLRVw32CTk4cWn6L59Fhlf+L/AApo5WzDNzXC1hzvpbrdcnNyMmqeoLouY9VU49+S6w8U1Nik+J0kMAq6gESSAuNwSCcr8wFdMxipyLmxEeBH1XLS4VXUoD5qZ+x/ezvAfBe6epkaGlryW8jmFQefkVvUtotyojPvezsqfFI5bMkbu3uOQJuD5/db3y9Vy8NY1wtKzI5Gyn09YMoi/aBHdJ1HQrpYf4hG58JPspX4rh8o+C1o8SdS1L4pyPwpIId/jJ9QT8L8tL8G64/eDfZkEFhy5/u6u+z1UZqZ0D3EvgOyCTmWn2T6jyVmN2r3U/8ACJ1/lqaLZERWiIIiIAiIgCIiAIiIDFlU4gb19v7Yh8yfsrcqlr3gYjID/jZ6uUN36CahfM9NCr63AqGqcX7swyHV8JDSfEWsfgpjZRwR0twqko1yWpLZbSkn0UbsBbHpVyH/AEbdQamE0lRuttz2loc1zrXvcg6AdPiujkN1Q46dmancASXbTABqTkbLnZNEIQcq1poswbfUjG92hG73gSD8FZ9nqjd4q1pNhMws8SMx9VRSsng3ZmYA1+QLXXsbaH5rfQT7vEKR97WmZn0JsfkSo55Mvc12Pz1sj9FKqUf7PoiysBZXpjkhERAEREAREQBERADouYxKqacdqIARtRwxk58y79F0x0Xy7+LNm7aVkofeOZ5iaeHdAA9PmqWbYoRivtlrEjuezrA9Z2+qiNky1WTIqnIv8Dc96iy7JcHEAlpyPLgsukUapnbFE+R5IawXK0lL7JFEiYxMGxwR+855efAC3qVXxy2ljPJ7T8wo1RVuqZ3SvGzcWa299kDQLU6WzSQcwLhcm6znZy+jZ+Gj7EDcBelppniWnikaQWuYCCONwty9gnvs4DCIiyAiIgCIiALBNlleXDaBB0IRg4btX23iiilosHfvJzdr6gezHztzPXRfOonGJ7HsJBabt8Qr7tF2VrsJqn7inkmoy78uSMF2yORAzCqIaCsnmbFHTSl7jYAsIXmsmV9lnzXZ1aVXCHxZ2uHV7aykZM3UizhyPFSt5zKpqXAa3BqOWtlqG3a25haLg+a8Q4/FIzKjk2zrd+Ss+nZFLmtE9dsLF0XRf3S4kBrdSTkFzeMYi6olEUdxA2xz1eef6KRJLUVzgZTZg0jaLNCi43SGGGKZo0JDvDVQXbcGkS60tkLeLIkzUTec1lri42aCT0F1ztGmz6X2N7QUs2HwUFTMyKphAjY1xtttGQt5ZeS6xfIMHwqapqGB0Zc9x7kWt+p5BfWaOB1PSwwvftujY1pedTYar0mBbZOvU14/c5OTCMZbib0RF0CuEREAREQBYWVqqJWwQySv9ljS4oDRX10VEy8nekPssGp/RUMlXVySundDFKbZMDi0tb0vkou+fU1Uksp77rEjkM7AeCku7jWSFm3Gx15Gc28fv5IkDOMvZVdm5542ODXs0cLEZrjaOiN9OK+i4pGypwiZrHAtcxpaRyuFQw4cYXkOA11VDMTbWjoYTST2Q6ak2Bchb2YeMSlbSuH5ZzeeQH7spcoaxuuQVnQRR4fSumnIYSNqQuPsjl5eqix6Ocu/BNkX8Y9eTkMY7FiDbmp3lkQzyOTfHoqmjwypaGmzwCci0ahds6Opx+Vsk+3BhjHXZFo6c83ch0VtuGMjDWNDWgZWGgVz2lPLlxWznetZrWym7PzOwyIh0Ddyc3uA7/jfj4H9F1UMrJo2yRODmO0IXONIlcZrflXIYD73VZpqk4fVA7V4Hnvjl18vRWFFJaRFvZ0yLA0WUAREQBERAFVdo5d3h4YNZJA36/RWqoO08t5KeHoX+g+6ApKU2rXtPGMH5lXMAGSpqcfzu1/0zVxTnRZMG2MGOCejObSxzovA8PI+oWtxDmhw0cLhb52l0W8YPzI+823HmPMX+SrJaoMoY927vuBa3ja2V/3xVe+DlrRYomo7Pcbm78vfbYhzvzd+nqrGGkNa9k1WwiFp2o4nauP9zvoFpwnDnAMmqhbZzZF9Xden1VyXKWEFBaRHObnLZqeLC1h4BVeKyuduqKI9+odskjgz3j8FZvKpqV34jF6uoPsxN3UfTn++q2NDdO1rGhjAAxoDWjkAoNT3o81OnPJQJT3CFkwXeA1BnoGtcbviOwSeIGnyVkuawCfdVEsfBzQ74G31XRRyB4WDJsRYWUAREQBUHaanftxVQBMbGlrrcLnXwV+vL2te0tcLgixCA4mI2ffirGB+i94lg0kBM1GNuO9zHxb4cx0UKCUHS4PEHgsmC5ifkqvBajC56+dlPNvKtl3uYQbRgn3bi2Whstkk2zTvztcWueuS84RHhJmnrsM3D3yuLZJIn7QvfMa2GeZtZavyiSCjxbey92uqFy0hxtobeC8vla0d5wCyaHqeXdwvfxaCVW4U3dUNz7Ujy4+i2107XUrw03vktTHBlPG3k1ZMCd6hOdcFbJpFHabtceHNAeqR+7qmuv7rvorqCq6rm3ybMzNnM2OQVzh1LPOASC1vVYMl3BPtWGqlLTBA2JoA1C3IAiIgCIiAKDW4ZT1RL3N2JT/UZkfPn5qciA5iuwapET4wGzwOycB3XEcrKBhlHTYNE+CJssW2/beZtXGwGvgAu2XlzWuFnAEdQmu9m3KSjx30c8yqcR3ZDbobrTMZJL2mI/1BV7JhlFJm6mjvzAstD8Hoj/TcPB7h9UNSiLC1rg6Rz3OIJJ6cLLEkwaMzbxKuxglCdWSHxkd91uiwegabimYSOJF0Byhm3jtmMOkdyYLqTBheI1RyZuIzxdm5dayCKMWjja0dAtlggKjDsBp6Qhz7yScS5WzWhoAaLAL0iAIiIAiIgP/Z"/>
          <p:cNvSpPr>
            <a:spLocks noChangeAspect="1" noChangeArrowheads="1"/>
          </p:cNvSpPr>
          <p:nvPr/>
        </p:nvSpPr>
        <p:spPr bwMode="auto">
          <a:xfrm>
            <a:off x="276225" y="-431800"/>
            <a:ext cx="120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800" b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16" name="Rectangle 40"/>
          <p:cNvSpPr txBox="1">
            <a:spLocks noChangeArrowheads="1"/>
          </p:cNvSpPr>
          <p:nvPr/>
        </p:nvSpPr>
        <p:spPr bwMode="auto">
          <a:xfrm>
            <a:off x="533400" y="228600"/>
            <a:ext cx="816292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33438" eaLnBrk="0" hangingPunct="0">
              <a:lnSpc>
                <a:spcPct val="85000"/>
              </a:lnSpc>
            </a:pPr>
            <a:r>
              <a:rPr lang="en-US" sz="2800" b="1" dirty="0" smtClean="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Project Scope</a:t>
            </a:r>
          </a:p>
        </p:txBody>
      </p:sp>
      <p:sp>
        <p:nvSpPr>
          <p:cNvPr id="64517" name="Rectangle 49"/>
          <p:cNvSpPr>
            <a:spLocks noChangeArrowheads="1"/>
          </p:cNvSpPr>
          <p:nvPr/>
        </p:nvSpPr>
        <p:spPr bwMode="auto">
          <a:xfrm>
            <a:off x="533400" y="925513"/>
            <a:ext cx="69659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b="0">
                <a:solidFill>
                  <a:srgbClr val="000000"/>
                </a:solidFill>
                <a:cs typeface="Arial" charset="0"/>
              </a:rPr>
              <a:t>A fully integrated clinical system across the enterprise </a:t>
            </a:r>
          </a:p>
        </p:txBody>
      </p:sp>
      <p:sp>
        <p:nvSpPr>
          <p:cNvPr id="64518" name="Slide Number Placeholder 3"/>
          <p:cNvSpPr txBox="1">
            <a:spLocks noGrp="1"/>
          </p:cNvSpPr>
          <p:nvPr/>
        </p:nvSpPr>
        <p:spPr bwMode="auto">
          <a:xfrm>
            <a:off x="0" y="6626225"/>
            <a:ext cx="3048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6367D6BE-5E79-4ED0-8D8E-10C97E0D3E0B}" type="slidenum">
              <a:rPr lang="en-US" sz="1200" b="0">
                <a:solidFill>
                  <a:srgbClr val="FFFFFF"/>
                </a:solidFill>
                <a:latin typeface="Palatino Linotype" pitchFamily="18" charset="0"/>
                <a:cs typeface="Arial" charset="0"/>
              </a:rPr>
              <a:pPr algn="ctr" eaLnBrk="0" hangingPunct="0"/>
              <a:t>10</a:t>
            </a:fld>
            <a:endParaRPr lang="en-US" sz="1200" b="0">
              <a:solidFill>
                <a:srgbClr val="FFFFFF"/>
              </a:solidFill>
              <a:latin typeface="Palatino Linotype" pitchFamily="18" charset="0"/>
              <a:cs typeface="Arial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584377" y="1219200"/>
            <a:ext cx="7559675" cy="4648200"/>
          </a:xfrm>
          <a:prstGeom prst="rightArrow">
            <a:avLst>
              <a:gd name="adj1" fmla="val 58597"/>
              <a:gd name="adj2" fmla="val 38430"/>
            </a:avLst>
          </a:prstGeom>
          <a:scene3d>
            <a:camera prst="orthographicFront"/>
            <a:lightRig rig="threePt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b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64522" name="Picture 5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5425" y="2333625"/>
            <a:ext cx="109378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6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1463" y="3705225"/>
            <a:ext cx="109537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7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613" y="2217738"/>
            <a:ext cx="5873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8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150" y="2220913"/>
            <a:ext cx="5857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9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963" y="2220913"/>
            <a:ext cx="58737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0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2133600"/>
            <a:ext cx="523388" cy="5064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64528" name="Picture 15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613" y="3581400"/>
            <a:ext cx="587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9" name="Picture 16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150" y="3584575"/>
            <a:ext cx="58578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7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3429000"/>
            <a:ext cx="474662" cy="4605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64531" name="Picture 18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267200"/>
            <a:ext cx="587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32" name="Rectangle 34"/>
          <p:cNvSpPr>
            <a:spLocks noChangeArrowheads="1"/>
          </p:cNvSpPr>
          <p:nvPr/>
        </p:nvSpPr>
        <p:spPr bwMode="auto">
          <a:xfrm>
            <a:off x="3921125" y="3090863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BWH</a:t>
            </a:r>
          </a:p>
        </p:txBody>
      </p:sp>
      <p:sp>
        <p:nvSpPr>
          <p:cNvPr id="64533" name="Rectangle 35"/>
          <p:cNvSpPr>
            <a:spLocks noChangeArrowheads="1"/>
          </p:cNvSpPr>
          <p:nvPr/>
        </p:nvSpPr>
        <p:spPr bwMode="auto">
          <a:xfrm>
            <a:off x="3921125" y="4386263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MGH</a:t>
            </a:r>
          </a:p>
        </p:txBody>
      </p:sp>
      <p:pic>
        <p:nvPicPr>
          <p:cNvPr id="64534" name="Picture 37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613" y="2895600"/>
            <a:ext cx="587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5" name="Picture 38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150" y="2898775"/>
            <a:ext cx="58578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6" name="Picture 39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963" y="2898775"/>
            <a:ext cx="587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9" name="Picture 40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2895600"/>
            <a:ext cx="436850" cy="423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64538" name="Picture 41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1825" y="3098800"/>
            <a:ext cx="58578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39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76438"/>
            <a:ext cx="3871913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40" name="Rectangle 34"/>
          <p:cNvSpPr>
            <a:spLocks noChangeArrowheads="1"/>
          </p:cNvSpPr>
          <p:nvPr/>
        </p:nvSpPr>
        <p:spPr bwMode="auto">
          <a:xfrm>
            <a:off x="4797425" y="40132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NWH</a:t>
            </a:r>
          </a:p>
        </p:txBody>
      </p:sp>
      <p:sp>
        <p:nvSpPr>
          <p:cNvPr id="64541" name="Rectangle 34"/>
          <p:cNvSpPr>
            <a:spLocks noChangeArrowheads="1"/>
          </p:cNvSpPr>
          <p:nvPr/>
        </p:nvSpPr>
        <p:spPr bwMode="auto">
          <a:xfrm>
            <a:off x="4800600" y="26416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FH</a:t>
            </a:r>
          </a:p>
        </p:txBody>
      </p:sp>
      <p:sp>
        <p:nvSpPr>
          <p:cNvPr id="64542" name="Rectangle 34"/>
          <p:cNvSpPr>
            <a:spLocks noChangeArrowheads="1"/>
          </p:cNvSpPr>
          <p:nvPr/>
        </p:nvSpPr>
        <p:spPr bwMode="auto">
          <a:xfrm>
            <a:off x="4797425" y="32766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DFCI</a:t>
            </a:r>
          </a:p>
        </p:txBody>
      </p:sp>
      <p:sp>
        <p:nvSpPr>
          <p:cNvPr id="64543" name="Rectangle 34"/>
          <p:cNvSpPr>
            <a:spLocks noChangeArrowheads="1"/>
          </p:cNvSpPr>
          <p:nvPr/>
        </p:nvSpPr>
        <p:spPr bwMode="auto">
          <a:xfrm>
            <a:off x="5559425" y="4014788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 dirty="0">
                <a:solidFill>
                  <a:srgbClr val="000000"/>
                </a:solidFill>
                <a:cs typeface="Arial" charset="0"/>
              </a:rPr>
              <a:t>NSMC</a:t>
            </a:r>
          </a:p>
        </p:txBody>
      </p:sp>
      <p:sp>
        <p:nvSpPr>
          <p:cNvPr id="64544" name="Rectangle 34"/>
          <p:cNvSpPr>
            <a:spLocks noChangeArrowheads="1"/>
          </p:cNvSpPr>
          <p:nvPr/>
        </p:nvSpPr>
        <p:spPr bwMode="auto">
          <a:xfrm>
            <a:off x="5562600" y="3279775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McLean</a:t>
            </a:r>
          </a:p>
        </p:txBody>
      </p:sp>
      <p:sp>
        <p:nvSpPr>
          <p:cNvPr id="64545" name="Rectangle 34"/>
          <p:cNvSpPr>
            <a:spLocks noChangeArrowheads="1"/>
          </p:cNvSpPr>
          <p:nvPr/>
        </p:nvSpPr>
        <p:spPr bwMode="auto">
          <a:xfrm>
            <a:off x="5562600" y="2638425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NE SNF</a:t>
            </a:r>
          </a:p>
        </p:txBody>
      </p:sp>
      <p:sp>
        <p:nvSpPr>
          <p:cNvPr id="64546" name="Rectangle 34"/>
          <p:cNvSpPr>
            <a:spLocks noChangeArrowheads="1"/>
          </p:cNvSpPr>
          <p:nvPr/>
        </p:nvSpPr>
        <p:spPr bwMode="auto">
          <a:xfrm>
            <a:off x="6321425" y="26416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WR SNF</a:t>
            </a:r>
          </a:p>
        </p:txBody>
      </p:sp>
      <p:sp>
        <p:nvSpPr>
          <p:cNvPr id="64547" name="Rectangle 34"/>
          <p:cNvSpPr>
            <a:spLocks noChangeArrowheads="1"/>
          </p:cNvSpPr>
          <p:nvPr/>
        </p:nvSpPr>
        <p:spPr bwMode="auto">
          <a:xfrm>
            <a:off x="6321425" y="3279775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SRH</a:t>
            </a:r>
          </a:p>
        </p:txBody>
      </p:sp>
      <p:sp>
        <p:nvSpPr>
          <p:cNvPr id="64548" name="Rectangle 34"/>
          <p:cNvSpPr>
            <a:spLocks noChangeArrowheads="1"/>
          </p:cNvSpPr>
          <p:nvPr/>
        </p:nvSpPr>
        <p:spPr bwMode="auto">
          <a:xfrm>
            <a:off x="7162800" y="38862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 dirty="0">
                <a:solidFill>
                  <a:srgbClr val="000000"/>
                </a:solidFill>
                <a:cs typeface="Arial" charset="0"/>
              </a:rPr>
              <a:t>HHS</a:t>
            </a:r>
          </a:p>
        </p:txBody>
      </p:sp>
      <p:sp>
        <p:nvSpPr>
          <p:cNvPr id="64549" name="Rectangle 34"/>
          <p:cNvSpPr>
            <a:spLocks noChangeArrowheads="1"/>
          </p:cNvSpPr>
          <p:nvPr/>
        </p:nvSpPr>
        <p:spPr bwMode="auto">
          <a:xfrm>
            <a:off x="6629400" y="4648200"/>
            <a:ext cx="784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 dirty="0">
                <a:solidFill>
                  <a:srgbClr val="000000"/>
                </a:solidFill>
                <a:cs typeface="Arial" charset="0"/>
              </a:rPr>
              <a:t>Home </a:t>
            </a:r>
          </a:p>
          <a:p>
            <a:pPr algn="ctr"/>
            <a:r>
              <a:rPr lang="en-US" sz="1400" b="0" dirty="0">
                <a:solidFill>
                  <a:srgbClr val="000000"/>
                </a:solidFill>
                <a:cs typeface="Arial" charset="0"/>
              </a:rPr>
              <a:t>Care</a:t>
            </a:r>
          </a:p>
        </p:txBody>
      </p:sp>
      <p:sp>
        <p:nvSpPr>
          <p:cNvPr id="64551" name="Rectangle 34"/>
          <p:cNvSpPr>
            <a:spLocks noChangeArrowheads="1"/>
          </p:cNvSpPr>
          <p:nvPr/>
        </p:nvSpPr>
        <p:spPr bwMode="auto">
          <a:xfrm>
            <a:off x="7086600" y="26416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SSH</a:t>
            </a:r>
          </a:p>
        </p:txBody>
      </p:sp>
      <p:sp>
        <p:nvSpPr>
          <p:cNvPr id="64552" name="Rectangle 34"/>
          <p:cNvSpPr>
            <a:spLocks noChangeArrowheads="1"/>
          </p:cNvSpPr>
          <p:nvPr/>
        </p:nvSpPr>
        <p:spPr bwMode="auto">
          <a:xfrm>
            <a:off x="7921625" y="34798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Ambulatory</a:t>
            </a:r>
          </a:p>
        </p:txBody>
      </p:sp>
      <p:pic>
        <p:nvPicPr>
          <p:cNvPr id="64553" name="Picture 18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4267200"/>
            <a:ext cx="587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54" name="Rectangle 34"/>
          <p:cNvSpPr>
            <a:spLocks noChangeArrowheads="1"/>
          </p:cNvSpPr>
          <p:nvPr/>
        </p:nvSpPr>
        <p:spPr bwMode="auto">
          <a:xfrm>
            <a:off x="4797425" y="46482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>
                <a:solidFill>
                  <a:srgbClr val="000000"/>
                </a:solidFill>
                <a:cs typeface="Arial" charset="0"/>
              </a:rPr>
              <a:t>MVH</a:t>
            </a:r>
          </a:p>
        </p:txBody>
      </p:sp>
      <p:pic>
        <p:nvPicPr>
          <p:cNvPr id="64555" name="Picture 18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8363" y="4267200"/>
            <a:ext cx="587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56" name="Rectangle 34"/>
          <p:cNvSpPr>
            <a:spLocks noChangeArrowheads="1"/>
          </p:cNvSpPr>
          <p:nvPr/>
        </p:nvSpPr>
        <p:spPr bwMode="auto">
          <a:xfrm>
            <a:off x="5602288" y="4638675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 dirty="0">
                <a:solidFill>
                  <a:srgbClr val="000000"/>
                </a:solidFill>
                <a:cs typeface="Arial" charset="0"/>
              </a:rPr>
              <a:t>NCH</a:t>
            </a:r>
          </a:p>
        </p:txBody>
      </p:sp>
      <p:pic>
        <p:nvPicPr>
          <p:cNvPr id="13360" name="Picture 18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4191000"/>
            <a:ext cx="412750" cy="40047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  <p:sp>
        <p:nvSpPr>
          <p:cNvPr id="64558" name="Rectangle 34"/>
          <p:cNvSpPr>
            <a:spLocks noChangeArrowheads="1"/>
          </p:cNvSpPr>
          <p:nvPr/>
        </p:nvSpPr>
        <p:spPr bwMode="auto">
          <a:xfrm>
            <a:off x="7162800" y="45720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0" dirty="0">
                <a:solidFill>
                  <a:srgbClr val="000000"/>
                </a:solidFill>
                <a:cs typeface="Arial" charset="0"/>
              </a:rPr>
              <a:t>MEEI</a:t>
            </a:r>
          </a:p>
        </p:txBody>
      </p:sp>
      <p:sp>
        <p:nvSpPr>
          <p:cNvPr id="64559" name="Rectangle 26"/>
          <p:cNvSpPr>
            <a:spLocks noChangeArrowheads="1"/>
          </p:cNvSpPr>
          <p:nvPr/>
        </p:nvSpPr>
        <p:spPr bwMode="auto">
          <a:xfrm>
            <a:off x="2433638" y="5334000"/>
            <a:ext cx="1296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cs typeface="Arial" charset="0"/>
              </a:rPr>
              <a:t>5,100 Physicians</a:t>
            </a:r>
          </a:p>
        </p:txBody>
      </p:sp>
      <p:sp>
        <p:nvSpPr>
          <p:cNvPr id="64560" name="Rectangle 32"/>
          <p:cNvSpPr>
            <a:spLocks noChangeArrowheads="1"/>
          </p:cNvSpPr>
          <p:nvPr/>
        </p:nvSpPr>
        <p:spPr bwMode="auto">
          <a:xfrm>
            <a:off x="3760788" y="5334000"/>
            <a:ext cx="917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cs typeface="Arial" charset="0"/>
              </a:rPr>
              <a:t>8,500</a:t>
            </a:r>
          </a:p>
          <a:p>
            <a:pPr algn="ctr"/>
            <a:r>
              <a:rPr lang="en-US" sz="1400">
                <a:cs typeface="Arial" charset="0"/>
              </a:rPr>
              <a:t>Nurses</a:t>
            </a:r>
          </a:p>
        </p:txBody>
      </p:sp>
      <p:sp>
        <p:nvSpPr>
          <p:cNvPr id="64561" name="Rectangle 33"/>
          <p:cNvSpPr>
            <a:spLocks noChangeArrowheads="1"/>
          </p:cNvSpPr>
          <p:nvPr/>
        </p:nvSpPr>
        <p:spPr bwMode="auto">
          <a:xfrm>
            <a:off x="6170613" y="5334000"/>
            <a:ext cx="1101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cs typeface="Arial" charset="0"/>
              </a:rPr>
              <a:t>5,700,000 Patients</a:t>
            </a:r>
          </a:p>
        </p:txBody>
      </p:sp>
      <p:sp>
        <p:nvSpPr>
          <p:cNvPr id="64562" name="Rectangle 32"/>
          <p:cNvSpPr>
            <a:spLocks noChangeArrowheads="1"/>
          </p:cNvSpPr>
          <p:nvPr/>
        </p:nvSpPr>
        <p:spPr bwMode="auto">
          <a:xfrm>
            <a:off x="4708525" y="5334000"/>
            <a:ext cx="14319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>
                <a:cs typeface="Arial" charset="0"/>
              </a:rPr>
              <a:t>9,400</a:t>
            </a:r>
          </a:p>
          <a:p>
            <a:pPr algn="ctr"/>
            <a:r>
              <a:rPr lang="en-US" sz="1400">
                <a:cs typeface="Arial" charset="0"/>
              </a:rPr>
              <a:t>Healthcare Professionals</a:t>
            </a:r>
          </a:p>
        </p:txBody>
      </p:sp>
      <p:pic>
        <p:nvPicPr>
          <p:cNvPr id="64563" name="Picture 12" descr="eCare_Blue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19075"/>
            <a:ext cx="22494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39" descr="j02054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3581400"/>
            <a:ext cx="5873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34"/>
          <p:cNvSpPr>
            <a:spLocks noChangeArrowheads="1"/>
          </p:cNvSpPr>
          <p:nvPr/>
        </p:nvSpPr>
        <p:spPr bwMode="auto">
          <a:xfrm>
            <a:off x="6324600" y="4038600"/>
            <a:ext cx="1298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CDH</a:t>
            </a:r>
            <a:endParaRPr lang="en-US" sz="1400" b="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4" descr="data:image/jpeg;base64,/9j/4AAQSkZJRgABAQAAAQABAAD/2wBDAAkGBwgHBgkIBwgKCgkLDRYPDQwMDRsUFRAWIB0iIiAdHx8kKDQsJCYxJx8fLT0tMTU3Ojo6Iys/RD84QzQ5Ojf/2wBDAQoKCg0MDRoPDxo3JR8lNzc3Nzc3Nzc3Nzc3Nzc3Nzc3Nzc3Nzc3Nzc3Nzc3Nzc3Nzc3Nzc3Nzc3Nzc3Nzc3Nzf/wAARCACMAIwDASIAAhEBAxEB/8QAGwABAAIDAQEAAAAAAAAAAAAAAAQFAQMGAgf/xAA5EAABAwIDBQUGBAYDAAAAAAABAAIDBBEFITESE0FRYQYicYGxMkKRocHRFCPh8BUkQ1JTgjNicv/EABoBAQACAwEAAAAAAAAAAAAAAAADBAECBQb/xAAnEQACAgICAQQABwAAAAAAAAAAAQIDBBESITETFCJRBSMyQWFxgf/aAAwDAQACEQMRAD8A+4oiIDB0UR9Q+RxEAaGg2Mj9L8bDipbr2y1XD9pKbH62gw8dnK1lNIw3mL37O03Zyz2TxWG9LZvXDnJR3r+WXFDjRrsTqKBr3MdBe7g0Z2NtDdWoMwGU+1/6YPovjuDjtE7tRU0NJUxfjgx755XSltwHAHgb5kcl9TwhtZFh8LMSkbJVAHbc11xqbZ2HBaVz5Is5mMqJJJpk8VE0f/IwSN4mPIjyP3UiKaOZm1G649PHkohfwvktLnOjk30Q7/vNHvjl48ipCmWqLxFI2SNr2G7XC4K9oAiIgCIiAIiIAiIgCIsFAV2L4tBhkIL7Pld7Ed7X6k8AuSjx18bGsElONkAfDzV72v7P/wAapWPgLRVw32CTk4cWn6L59Fhlf+L/AApo5WzDNzXC1hzvpbrdcnNyMmqeoLouY9VU49+S6w8U1Nik+J0kMAq6gESSAuNwSCcr8wFdMxipyLmxEeBH1XLS4VXUoD5qZ+x/ezvAfBe6epkaGlryW8jmFQefkVvUtotyojPvezsqfFI5bMkbu3uOQJuD5/db3y9Vy8NY1wtKzI5Gyn09YMoi/aBHdJ1HQrpYf4hG58JPspX4rh8o+C1o8SdS1L4pyPwpIId/jJ9QT8L8tL8G64/eDfZkEFhy5/u6u+z1UZqZ0D3EvgOyCTmWn2T6jyVmN2r3U/8ACJ1/lqaLZERWiIIiIAiIgCIiAIiIDFlU4gb19v7Yh8yfsrcqlr3gYjID/jZ6uUN36CahfM9NCr63AqGqcX7swyHV8JDSfEWsfgpjZRwR0twqko1yWpLZbSkn0UbsBbHpVyH/AEbdQamE0lRuttz2loc1zrXvcg6AdPiujkN1Q46dmancASXbTABqTkbLnZNEIQcq1poswbfUjG92hG73gSD8FZ9nqjd4q1pNhMws8SMx9VRSsng3ZmYA1+QLXXsbaH5rfQT7vEKR97WmZn0JsfkSo55Mvc12Pz1sj9FKqUf7PoiysBZXpjkhERAEREAREQBERADouYxKqacdqIARtRwxk58y79F0x0Xy7+LNm7aVkofeOZ5iaeHdAA9PmqWbYoRivtlrEjuezrA9Z2+qiNky1WTIqnIv8Dc96iy7JcHEAlpyPLgsukUapnbFE+R5IawXK0lL7JFEiYxMGxwR+855efAC3qVXxy2ljPJ7T8wo1RVuqZ3SvGzcWa299kDQLU6WzSQcwLhcm6znZy+jZ+Gj7EDcBelppniWnikaQWuYCCONwty9gnvs4DCIiyAiIgCIiALBNlleXDaBB0IRg4btX23iiilosHfvJzdr6gezHztzPXRfOonGJ7HsJBabt8Qr7tF2VrsJqn7inkmoy78uSMF2yORAzCqIaCsnmbFHTSl7jYAsIXmsmV9lnzXZ1aVXCHxZ2uHV7aykZM3UizhyPFSt5zKpqXAa3BqOWtlqG3a25haLg+a8Q4/FIzKjk2zrd+Ss+nZFLmtE9dsLF0XRf3S4kBrdSTkFzeMYi6olEUdxA2xz1eef6KRJLUVzgZTZg0jaLNCi43SGGGKZo0JDvDVQXbcGkS60tkLeLIkzUTec1lri42aCT0F1ztGmz6X2N7QUs2HwUFTMyKphAjY1xtttGQt5ZeS6xfIMHwqapqGB0Zc9x7kWt+p5BfWaOB1PSwwvftujY1pedTYar0mBbZOvU14/c5OTCMZbib0RF0CuEREAREQBYWVqqJWwQySv9ljS4oDRX10VEy8nekPssGp/RUMlXVySundDFKbZMDi0tb0vkou+fU1Uksp77rEjkM7AeCku7jWSFm3Gx15Gc28fv5IkDOMvZVdm5542ODXs0cLEZrjaOiN9OK+i4pGypwiZrHAtcxpaRyuFQw4cYXkOA11VDMTbWjoYTST2Q6ak2Bchb2YeMSlbSuH5ZzeeQH7spcoaxuuQVnQRR4fSumnIYSNqQuPsjl5eqix6Ocu/BNkX8Y9eTkMY7FiDbmp3lkQzyOTfHoqmjwypaGmzwCci0ahds6Opx+Vsk+3BhjHXZFo6c83ch0VtuGMjDWNDWgZWGgVz2lPLlxWznetZrWym7PzOwyIh0Ddyc3uA7/jfj4H9F1UMrJo2yRODmO0IXONIlcZrflXIYD73VZpqk4fVA7V4Hnvjl18vRWFFJaRFvZ0yLA0WUAREQBERAFVdo5d3h4YNZJA36/RWqoO08t5KeHoX+g+6ApKU2rXtPGMH5lXMAGSpqcfzu1/0zVxTnRZMG2MGOCejObSxzovA8PI+oWtxDmhw0cLhb52l0W8YPzI+823HmPMX+SrJaoMoY927vuBa3ja2V/3xVe+DlrRYomo7Pcbm78vfbYhzvzd+nqrGGkNa9k1WwiFp2o4nauP9zvoFpwnDnAMmqhbZzZF9Xden1VyXKWEFBaRHObnLZqeLC1h4BVeKyuduqKI9+odskjgz3j8FZvKpqV34jF6uoPsxN3UfTn++q2NDdO1rGhjAAxoDWjkAoNT3o81OnPJQJT3CFkwXeA1BnoGtcbviOwSeIGnyVkuawCfdVEsfBzQ74G31XRRyB4WDJsRYWUAREQBUHaanftxVQBMbGlrrcLnXwV+vL2te0tcLgixCA4mI2ffirGB+i94lg0kBM1GNuO9zHxb4cx0UKCUHS4PEHgsmC5ifkqvBajC56+dlPNvKtl3uYQbRgn3bi2Whstkk2zTvztcWueuS84RHhJmnrsM3D3yuLZJIn7QvfMa2GeZtZavyiSCjxbey92uqFy0hxtobeC8vla0d5wCyaHqeXdwvfxaCVW4U3dUNz7Ujy4+i2107XUrw03vktTHBlPG3k1ZMCd6hOdcFbJpFHabtceHNAeqR+7qmuv7rvorqCq6rm3ybMzNnM2OQVzh1LPOASC1vVYMl3BPtWGqlLTBA2JoA1C3IAiIgCIiAKDW4ZT1RL3N2JT/UZkfPn5qciA5iuwapET4wGzwOycB3XEcrKBhlHTYNE+CJssW2/beZtXGwGvgAu2XlzWuFnAEdQmu9m3KSjx30c8yqcR3ZDbobrTMZJL2mI/1BV7JhlFJm6mjvzAstD8Hoj/TcPB7h9UNSiLC1rg6Rz3OIJJ6cLLEkwaMzbxKuxglCdWSHxkd91uiwegabimYSOJF0Byhm3jtmMOkdyYLqTBheI1RyZuIzxdm5dayCKMWjja0dAtlggKjDsBp6Qhz7yScS5WzWhoAaLAL0iAIiIAiIgP/Z"/>
          <p:cNvSpPr>
            <a:spLocks noChangeAspect="1" noChangeArrowheads="1"/>
          </p:cNvSpPr>
          <p:nvPr/>
        </p:nvSpPr>
        <p:spPr bwMode="auto">
          <a:xfrm>
            <a:off x="123825" y="-584200"/>
            <a:ext cx="120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2" name="AutoShape 6" descr="data:image/jpeg;base64,/9j/4AAQSkZJRgABAQAAAQABAAD/2wBDAAkGBwgHBgkIBwgKCgkLDRYPDQwMDRsUFRAWIB0iIiAdHx8kKDQsJCYxJx8fLT0tMTU3Ojo6Iys/RD84QzQ5Ojf/2wBDAQoKCg0MDRoPDxo3JR8lNzc3Nzc3Nzc3Nzc3Nzc3Nzc3Nzc3Nzc3Nzc3Nzc3Nzc3Nzc3Nzc3Nzc3Nzc3Nzc3Nzf/wAARCACMAIwDASIAAhEBAxEB/8QAGwABAAIDAQEAAAAAAAAAAAAAAAQFAQMGAgf/xAA5EAABAwIDBQUGBAYDAAAAAAABAAIDBBEFITESE0FRYQYicYGxMkKRocHRFCPh8BUkQ1JTgjNicv/EABoBAQACAwEAAAAAAAAAAAAAAAADBAECBQb/xAAnEQACAgICAQQABwAAAAAAAAAAAQIDBBESITETFCJRBSMyQWFxgf/aAAwDAQACEQMRAD8A+4oiIDB0UR9Q+RxEAaGg2Mj9L8bDipbr2y1XD9pKbH62gw8dnK1lNIw3mL37O03Zyz2TxWG9LZvXDnJR3r+WXFDjRrsTqKBr3MdBe7g0Z2NtDdWoMwGU+1/6YPovjuDjtE7tRU0NJUxfjgx755XSltwHAHgb5kcl9TwhtZFh8LMSkbJVAHbc11xqbZ2HBaVz5Is5mMqJJJpk8VE0f/IwSN4mPIjyP3UiKaOZm1G649PHkohfwvktLnOjk30Q7/vNHvjl48ipCmWqLxFI2SNr2G7XC4K9oAiIgCIiAIiIAiIgCIsFAV2L4tBhkIL7Pld7Ed7X6k8AuSjx18bGsElONkAfDzV72v7P/wAapWPgLRVw32CTk4cWn6L59Fhlf+L/AApo5WzDNzXC1hzvpbrdcnNyMmqeoLouY9VU49+S6w8U1Nik+J0kMAq6gESSAuNwSCcr8wFdMxipyLmxEeBH1XLS4VXUoD5qZ+x/ezvAfBe6epkaGlryW8jmFQefkVvUtotyojPvezsqfFI5bMkbu3uOQJuD5/db3y9Vy8NY1wtKzI5Gyn09YMoi/aBHdJ1HQrpYf4hG58JPspX4rh8o+C1o8SdS1L4pyPwpIId/jJ9QT8L8tL8G64/eDfZkEFhy5/u6u+z1UZqZ0D3EvgOyCTmWn2T6jyVmN2r3U/8ACJ1/lqaLZERWiIIiIAiIgCIiAIiIDFlU4gb19v7Yh8yfsrcqlr3gYjID/jZ6uUN36CahfM9NCr63AqGqcX7swyHV8JDSfEWsfgpjZRwR0twqko1yWpLZbSkn0UbsBbHpVyH/AEbdQamE0lRuttz2loc1zrXvcg6AdPiujkN1Q46dmancASXbTABqTkbLnZNEIQcq1poswbfUjG92hG73gSD8FZ9nqjd4q1pNhMws8SMx9VRSsng3ZmYA1+QLXXsbaH5rfQT7vEKR97WmZn0JsfkSo55Mvc12Pz1sj9FKqUf7PoiysBZXpjkhERAEREAREQBERADouYxKqacdqIARtRwxk58y79F0x0Xy7+LNm7aVkofeOZ5iaeHdAA9PmqWbYoRivtlrEjuezrA9Z2+qiNky1WTIqnIv8Dc96iy7JcHEAlpyPLgsukUapnbFE+R5IawXK0lL7JFEiYxMGxwR+855efAC3qVXxy2ljPJ7T8wo1RVuqZ3SvGzcWa299kDQLU6WzSQcwLhcm6znZy+jZ+Gj7EDcBelppniWnikaQWuYCCONwty9gnvs4DCIiyAiIgCIiALBNlleXDaBB0IRg4btX23iiilosHfvJzdr6gezHztzPXRfOonGJ7HsJBabt8Qr7tF2VrsJqn7inkmoy78uSMF2yORAzCqIaCsnmbFHTSl7jYAsIXmsmV9lnzXZ1aVXCHxZ2uHV7aykZM3UizhyPFSt5zKpqXAa3BqOWtlqG3a25haLg+a8Q4/FIzKjk2zrd+Ss+nZFLmtE9dsLF0XRf3S4kBrdSTkFzeMYi6olEUdxA2xz1eef6KRJLUVzgZTZg0jaLNCi43SGGGKZo0JDvDVQXbcGkS60tkLeLIkzUTec1lri42aCT0F1ztGmz6X2N7QUs2HwUFTMyKphAjY1xtttGQt5ZeS6xfIMHwqapqGB0Zc9x7kWt+p5BfWaOB1PSwwvftujY1pedTYar0mBbZOvU14/c5OTCMZbib0RF0CuEREAREQBYWVqqJWwQySv9ljS4oDRX10VEy8nekPssGp/RUMlXVySundDFKbZMDi0tb0vkou+fU1Uksp77rEjkM7AeCku7jWSFm3Gx15Gc28fv5IkDOMvZVdm5542ODXs0cLEZrjaOiN9OK+i4pGypwiZrHAtcxpaRyuFQw4cYXkOA11VDMTbWjoYTST2Q6ak2Bchb2YeMSlbSuH5ZzeeQH7spcoaxuuQVnQRR4fSumnIYSNqQuPsjl5eqix6Ocu/BNkX8Y9eTkMY7FiDbmp3lkQzyOTfHoqmjwypaGmzwCci0ahds6Opx+Vsk+3BhjHXZFo6c83ch0VtuGMjDWNDWgZWGgVz2lPLlxWznetZrWym7PzOwyIh0Ddyc3uA7/jfj4H9F1UMrJo2yRODmO0IXONIlcZrflXIYD73VZpqk4fVA7V4Hnvjl18vRWFFJaRFvZ0yLA0WUAREQBERAFVdo5d3h4YNZJA36/RWqoO08t5KeHoX+g+6ApKU2rXtPGMH5lXMAGSpqcfzu1/0zVxTnRZMG2MGOCejObSxzovA8PI+oWtxDmhw0cLhb52l0W8YPzI+823HmPMX+SrJaoMoY927vuBa3ja2V/3xVe+DlrRYomo7Pcbm78vfbYhzvzd+nqrGGkNa9k1WwiFp2o4nauP9zvoFpwnDnAMmqhbZzZF9Xden1VyXKWEFBaRHObnLZqeLC1h4BVeKyuduqKI9+odskjgz3j8FZvKpqV34jF6uoPsxN3UfTn++q2NDdO1rGhjAAxoDWjkAoNT3o81OnPJQJT3CFkwXeA1BnoGtcbviOwSeIGnyVkuawCfdVEsfBzQ74G31XRRyB4WDJsRYWUAREQBUHaanftxVQBMbGlrrcLnXwV+vL2te0tcLgixCA4mI2ffirGB+i94lg0kBM1GNuO9zHxb4cx0UKCUHS4PEHgsmC5ifkqvBajC56+dlPNvKtl3uYQbRgn3bi2Whstkk2zTvztcWueuS84RHhJmnrsM3D3yuLZJIn7QvfMa2GeZtZavyiSCjxbey92uqFy0hxtobeC8vla0d5wCyaHqeXdwvfxaCVW4U3dUNz7Ujy4+i2107XUrw03vktTHBlPG3k1ZMCd6hOdcFbJpFHabtceHNAeqR+7qmuv7rvorqCq6rm3ybMzNnM2OQVzh1LPOASC1vVYMl3BPtWGqlLTBA2JoA1C3IAiIgCIiAKDW4ZT1RL3N2JT/UZkfPn5qciA5iuwapET4wGzwOycB3XEcrKBhlHTYNE+CJssW2/beZtXGwGvgAu2XlzWuFnAEdQmu9m3KSjx30c8yqcR3ZDbobrTMZJL2mI/1BV7JhlFJm6mjvzAstD8Hoj/TcPB7h9UNSiLC1rg6Rz3OIJJ6cLLEkwaMzbxKuxglCdWSHxkd91uiwegabimYSOJF0Byhm3jtmMOkdyYLqTBheI1RyZuIzxdm5dayCKMWjja0dAtlggKjDsBp6Qhz7yScS5WzWhoAaLAL0iAIiIAiIgP/Z"/>
          <p:cNvSpPr>
            <a:spLocks noChangeAspect="1" noChangeArrowheads="1"/>
          </p:cNvSpPr>
          <p:nvPr/>
        </p:nvSpPr>
        <p:spPr bwMode="auto">
          <a:xfrm>
            <a:off x="276225" y="-431800"/>
            <a:ext cx="120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Rectangle 3"/>
          <p:cNvSpPr txBox="1">
            <a:spLocks noChangeArrowheads="1"/>
          </p:cNvSpPr>
          <p:nvPr/>
        </p:nvSpPr>
        <p:spPr bwMode="auto">
          <a:xfrm>
            <a:off x="304800" y="838200"/>
            <a:ext cx="86868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95288">
              <a:lnSpc>
                <a:spcPct val="80000"/>
              </a:lnSpc>
              <a:spcBef>
                <a:spcPct val="20000"/>
              </a:spcBef>
              <a:buClr>
                <a:srgbClr val="808080"/>
              </a:buClr>
              <a:buFont typeface="Wingdings" pitchFamily="2" charset="2"/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0724" name="Title 11"/>
          <p:cNvSpPr>
            <a:spLocks noGrp="1"/>
          </p:cNvSpPr>
          <p:nvPr>
            <p:ph type="title"/>
          </p:nvPr>
        </p:nvSpPr>
        <p:spPr>
          <a:xfrm>
            <a:off x="3115340" y="74428"/>
            <a:ext cx="5656520" cy="611372"/>
          </a:xfrm>
        </p:spPr>
        <p:txBody>
          <a:bodyPr/>
          <a:lstStyle/>
          <a:p>
            <a:r>
              <a:rPr lang="en-US" sz="3600" dirty="0" smtClean="0"/>
              <a:t> </a:t>
            </a:r>
            <a:r>
              <a:rPr lang="en-US" sz="3200" dirty="0" smtClean="0"/>
              <a:t>Objectives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533400" y="838200"/>
            <a:ext cx="8153400" cy="5410200"/>
          </a:xfrm>
        </p:spPr>
        <p:txBody>
          <a:bodyPr/>
          <a:lstStyle/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Clinical &amp; Patient Focus</a:t>
            </a:r>
          </a:p>
          <a:p>
            <a:pPr marL="395288" indent="15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Maintain a balance between clinical objectives and clinician and patient experience to support more integrated, efficient, and coordinated patient-centered care across the continuum of care</a:t>
            </a: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200" dirty="0" smtClean="0">
              <a:solidFill>
                <a:srgbClr val="000000"/>
              </a:solidFill>
              <a:cs typeface="Arial" charset="0"/>
            </a:endParaRP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Clinical Ownership</a:t>
            </a: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marL="3952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Clinicians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must lead the implementation, with support from IT</a:t>
            </a: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200" dirty="0" smtClean="0">
              <a:solidFill>
                <a:srgbClr val="000000"/>
              </a:solidFill>
              <a:cs typeface="Arial" charset="0"/>
            </a:endParaRP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Standardization</a:t>
            </a:r>
          </a:p>
          <a:p>
            <a:pPr marL="3952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	Seamless, standardized clinician and patient experience governed through strong standards and oversight with input from the entities</a:t>
            </a:r>
          </a:p>
          <a:p>
            <a:pPr marL="3952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400" i="1" dirty="0" smtClean="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 marL="3952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System Integration</a:t>
            </a:r>
            <a:r>
              <a:rPr lang="en-US" sz="1800" i="1" dirty="0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sz="1400" i="1" dirty="0" smtClean="0">
                <a:solidFill>
                  <a:srgbClr val="000000"/>
                </a:solidFill>
                <a:cs typeface="Arial" charset="0"/>
              </a:rPr>
              <a:t>	</a:t>
            </a:r>
          </a:p>
          <a:p>
            <a:pPr marL="3952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	An integrated suite of applications is strongly preferred even if functionality for some individual components is not the best in class; an application will suffice if it meets 80% of needs</a:t>
            </a: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200" dirty="0" smtClean="0">
              <a:solidFill>
                <a:srgbClr val="000000"/>
              </a:solidFill>
              <a:cs typeface="Arial" charset="0"/>
            </a:endParaRP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Innovation &amp; Agility</a:t>
            </a:r>
          </a:p>
          <a:p>
            <a:pPr marL="3952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	Our future clinical system platform must be open and extensible; it will provide us with the ability to ‘innovate around the edges’ and support all of our missions</a:t>
            </a: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200" dirty="0" smtClean="0">
              <a:solidFill>
                <a:srgbClr val="000000"/>
              </a:solidFill>
              <a:cs typeface="Arial" charset="0"/>
            </a:endParaRP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cs typeface="Arial" charset="0"/>
              </a:rPr>
              <a:t>Urgency</a:t>
            </a:r>
          </a:p>
          <a:p>
            <a:pPr marL="395288">
              <a:spcBef>
                <a:spcPts val="0"/>
              </a:spcBef>
              <a:buClr>
                <a:srgbClr val="808080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	Time to implementation must be fast to meet the needs of Care Redesign, Partners’ Strategy, and Healthcare Reform</a:t>
            </a:r>
          </a:p>
          <a:p>
            <a:pPr marL="395288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400" i="1" dirty="0" smtClean="0">
              <a:solidFill>
                <a:srgbClr val="000000"/>
              </a:solidFill>
              <a:cs typeface="Arial" charset="0"/>
            </a:endParaRPr>
          </a:p>
          <a:p>
            <a:pPr marL="395288">
              <a:lnSpc>
                <a:spcPct val="80000"/>
              </a:lnSpc>
              <a:buClr>
                <a:srgbClr val="808080"/>
              </a:buClr>
              <a:buFont typeface="Wingdings" pitchFamily="2" charset="2"/>
              <a:buNone/>
              <a:defRPr/>
            </a:pPr>
            <a:endParaRPr lang="en-US" sz="1600" dirty="0" smtClean="0">
              <a:solidFill>
                <a:srgbClr val="000000"/>
              </a:solidFill>
              <a:cs typeface="Arial" charset="0"/>
            </a:endParaRPr>
          </a:p>
          <a:p>
            <a:pPr>
              <a:defRPr/>
            </a:pPr>
            <a:endParaRPr lang="en-US" sz="1600" dirty="0"/>
          </a:p>
        </p:txBody>
      </p:sp>
      <p:pic>
        <p:nvPicPr>
          <p:cNvPr id="30726" name="Picture 12" descr="eCare_Blu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268841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Slide Number Placeholder 9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93C49B-8218-4769-9F69-C99BE40C71D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533399" cy="2885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7E6082-06F7-4D13-8811-10BB52344F1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6400800" cy="609600"/>
          </a:xfrm>
        </p:spPr>
        <p:txBody>
          <a:bodyPr/>
          <a:lstStyle/>
          <a:p>
            <a:r>
              <a:rPr lang="en-US" sz="2400" dirty="0" smtClean="0"/>
              <a:t>Critical Path</a:t>
            </a:r>
            <a:endParaRPr lang="en-US" sz="32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777206"/>
            <a:ext cx="8763001" cy="60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0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6477000" cy="609600"/>
          </a:xfrm>
        </p:spPr>
        <p:txBody>
          <a:bodyPr/>
          <a:lstStyle/>
          <a:p>
            <a:r>
              <a:rPr lang="en-US" sz="2000" dirty="0" smtClean="0"/>
              <a:t>Scope of Work Group 1: </a:t>
            </a:r>
            <a:r>
              <a:rPr lang="en-US" sz="2000" i="1" dirty="0" smtClean="0"/>
              <a:t>A Look at the Numbers</a:t>
            </a:r>
            <a:endParaRPr lang="en-US" sz="2000" i="1" dirty="0"/>
          </a:p>
        </p:txBody>
      </p:sp>
      <p:sp>
        <p:nvSpPr>
          <p:cNvPr id="24" name="Hexagon 23"/>
          <p:cNvSpPr/>
          <p:nvPr/>
        </p:nvSpPr>
        <p:spPr bwMode="auto">
          <a:xfrm>
            <a:off x="2464361" y="1134614"/>
            <a:ext cx="2465232" cy="2054359"/>
          </a:xfrm>
          <a:prstGeom prst="hexago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Hexagon 24"/>
          <p:cNvSpPr/>
          <p:nvPr/>
        </p:nvSpPr>
        <p:spPr bwMode="auto">
          <a:xfrm>
            <a:off x="4547389" y="2234486"/>
            <a:ext cx="2465232" cy="2054359"/>
          </a:xfrm>
          <a:prstGeom prst="hexago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Hexagon 25"/>
          <p:cNvSpPr/>
          <p:nvPr/>
        </p:nvSpPr>
        <p:spPr bwMode="auto">
          <a:xfrm>
            <a:off x="2464361" y="3302458"/>
            <a:ext cx="2465232" cy="2054359"/>
          </a:xfrm>
          <a:prstGeom prst="hexago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Hexagon 27"/>
          <p:cNvSpPr/>
          <p:nvPr/>
        </p:nvSpPr>
        <p:spPr bwMode="auto">
          <a:xfrm>
            <a:off x="6630415" y="1134614"/>
            <a:ext cx="2465232" cy="2054359"/>
          </a:xfrm>
          <a:prstGeom prst="hexago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Hexagon 28"/>
          <p:cNvSpPr/>
          <p:nvPr/>
        </p:nvSpPr>
        <p:spPr bwMode="auto">
          <a:xfrm>
            <a:off x="6630415" y="3334357"/>
            <a:ext cx="2465232" cy="2054359"/>
          </a:xfrm>
          <a:prstGeom prst="hexago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Hexagon 31"/>
          <p:cNvSpPr/>
          <p:nvPr/>
        </p:nvSpPr>
        <p:spPr bwMode="auto">
          <a:xfrm>
            <a:off x="381334" y="4422640"/>
            <a:ext cx="2465232" cy="2054359"/>
          </a:xfrm>
          <a:prstGeom prst="hexago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u="sng" dirty="0">
              <a:latin typeface="Arial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04800" y="2207443"/>
            <a:ext cx="2629796" cy="2054359"/>
            <a:chOff x="622001" y="2254821"/>
            <a:chExt cx="2412597" cy="1884687"/>
          </a:xfrm>
        </p:grpSpPr>
        <p:sp>
          <p:nvSpPr>
            <p:cNvPr id="31" name="Hexagon 30"/>
            <p:cNvSpPr/>
            <p:nvPr/>
          </p:nvSpPr>
          <p:spPr bwMode="auto">
            <a:xfrm>
              <a:off x="692216" y="2254821"/>
              <a:ext cx="2261625" cy="1884687"/>
            </a:xfrm>
            <a:prstGeom prst="hexagon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22001" y="2287210"/>
              <a:ext cx="2412597" cy="1468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u="sng" dirty="0">
                  <a:latin typeface="Arial" charset="0"/>
                </a:rPr>
                <a:t>Conversion</a:t>
              </a:r>
            </a:p>
            <a:p>
              <a:pPr marL="117475" indent="-117475" algn="ctr">
                <a:buFont typeface="Arial" panose="020B0604020202020204" pitchFamily="34" charset="0"/>
                <a:buChar char="•"/>
              </a:pPr>
              <a:endParaRPr lang="en-US" sz="1400" b="0" dirty="0" smtClean="0">
                <a:latin typeface="Arial" charset="0"/>
              </a:endParaRPr>
            </a:p>
            <a:p>
              <a:pPr marL="117475" indent="-117475" algn="ctr">
                <a:buFont typeface="Arial" panose="020B0604020202020204" pitchFamily="34" charset="0"/>
                <a:buChar char="•"/>
              </a:pPr>
              <a:r>
                <a:rPr lang="en-US" sz="1400" b="0" dirty="0" smtClean="0">
                  <a:latin typeface="Arial" charset="0"/>
                </a:rPr>
                <a:t>~</a:t>
              </a:r>
              <a:r>
                <a:rPr lang="en-US" sz="1400" dirty="0" smtClean="0">
                  <a:latin typeface="Arial" charset="0"/>
                </a:rPr>
                <a:t>61</a:t>
              </a:r>
              <a:r>
                <a:rPr lang="en-US" sz="1400" b="0" dirty="0" smtClean="0">
                  <a:latin typeface="Arial" charset="0"/>
                </a:rPr>
                <a:t> </a:t>
              </a:r>
              <a:r>
                <a:rPr lang="en-US" sz="1400" b="0" dirty="0">
                  <a:latin typeface="Arial" charset="0"/>
                </a:rPr>
                <a:t>million Automated Conversion </a:t>
              </a:r>
              <a:r>
                <a:rPr lang="en-US" sz="1400" b="0" dirty="0" smtClean="0">
                  <a:latin typeface="Arial" charset="0"/>
                </a:rPr>
                <a:t>Items</a:t>
              </a:r>
            </a:p>
            <a:p>
              <a:pPr marL="117475" indent="-117475" algn="ctr">
                <a:buFont typeface="Arial" panose="020B0604020202020204" pitchFamily="34" charset="0"/>
                <a:buChar char="•"/>
              </a:pPr>
              <a:r>
                <a:rPr lang="en-US" sz="1400" b="0" dirty="0">
                  <a:latin typeface="Arial" charset="0"/>
                </a:rPr>
                <a:t>20,000 Manual Conversion </a:t>
              </a:r>
              <a:r>
                <a:rPr lang="en-US" sz="1400" b="0" dirty="0" smtClean="0">
                  <a:latin typeface="Arial" charset="0"/>
                </a:rPr>
                <a:t>Items</a:t>
              </a:r>
            </a:p>
            <a:p>
              <a:pPr marL="117475" indent="-117475" algn="ctr">
                <a:buFont typeface="Arial" panose="020B0604020202020204" pitchFamily="34" charset="0"/>
                <a:buChar char="•"/>
              </a:pPr>
              <a:r>
                <a:rPr lang="en-US" sz="1400" b="0" dirty="0" smtClean="0">
                  <a:latin typeface="Arial" charset="0"/>
                </a:rPr>
                <a:t>10+ Teams Involved</a:t>
              </a:r>
              <a:endParaRPr lang="en-US" sz="1400" b="0" dirty="0">
                <a:latin typeface="Arial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327981" y="4458942"/>
            <a:ext cx="25748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Arial" charset="0"/>
              </a:rPr>
              <a:t>Integration</a:t>
            </a:r>
            <a:endParaRPr lang="en-US" sz="1400" u="sng" dirty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167 Interfaces 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1500+ Biomed devices mapped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420406" y="1173239"/>
            <a:ext cx="2574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Arial" charset="0"/>
              </a:rPr>
              <a:t>Testing</a:t>
            </a:r>
            <a:endParaRPr lang="en-US" sz="1400" u="sng" dirty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40 Cycles of Testing Enterprise-Wide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charset="0"/>
              </a:rPr>
              <a:t>Over 100 User </a:t>
            </a:r>
            <a:r>
              <a:rPr lang="en-US" sz="1400" b="0" dirty="0" smtClean="0">
                <a:latin typeface="Arial" charset="0"/>
              </a:rPr>
              <a:t>Participants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260 Integrated Tests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607049" y="3337341"/>
            <a:ext cx="21694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Arial" charset="0"/>
              </a:rPr>
              <a:t>Org-Readiness</a:t>
            </a:r>
            <a:endParaRPr lang="en-US" sz="1400" u="sng" dirty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charset="0"/>
              </a:rPr>
              <a:t>15 Clinician Engagement </a:t>
            </a:r>
            <a:r>
              <a:rPr lang="en-US" sz="1400" b="0" dirty="0" smtClean="0">
                <a:latin typeface="Arial" charset="0"/>
              </a:rPr>
              <a:t>Webinars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~500 PeC “Test Drives”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charset="0"/>
              </a:rPr>
              <a:t>35 Workflow Dress </a:t>
            </a:r>
            <a:r>
              <a:rPr lang="en-US" sz="1400" b="0" dirty="0" smtClean="0">
                <a:latin typeface="Arial" charset="0"/>
              </a:rPr>
              <a:t>Rehearsals</a:t>
            </a:r>
            <a:r>
              <a:rPr lang="en-US" sz="1400" b="0" dirty="0">
                <a:latin typeface="Arial" charset="0"/>
              </a:rPr>
              <a:t> </a:t>
            </a:r>
            <a:endParaRPr lang="en-US" sz="1400" b="0" dirty="0" smtClean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13 </a:t>
            </a:r>
            <a:r>
              <a:rPr lang="en-US" sz="1400" b="0" dirty="0">
                <a:latin typeface="Arial" charset="0"/>
              </a:rPr>
              <a:t>Site Readiness Sessions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96248" y="2282443"/>
            <a:ext cx="21694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Arial" charset="0"/>
              </a:rPr>
              <a:t>Content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0" u="sng" dirty="0">
              <a:latin typeface="Arial" charset="0"/>
            </a:endParaRPr>
          </a:p>
          <a:p>
            <a:pPr marL="169863" indent="-169863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24,000 recorded SME Hours </a:t>
            </a:r>
          </a:p>
          <a:p>
            <a:pPr marL="169863" indent="-169863" algn="ctr">
              <a:buFont typeface="Arial" panose="020B0604020202020204" pitchFamily="34" charset="0"/>
              <a:buChar char="•"/>
            </a:pPr>
            <a:r>
              <a:rPr lang="en-US" sz="1400" b="0" dirty="0" err="1" smtClean="0"/>
              <a:t>Flowsheets</a:t>
            </a:r>
            <a:r>
              <a:rPr lang="en-US" sz="1400" b="0" dirty="0" smtClean="0"/>
              <a:t>, orders, protocols, clinical decision support build  </a:t>
            </a:r>
          </a:p>
          <a:p>
            <a:pPr marL="169863" indent="-169863" algn="ctr">
              <a:buFont typeface="Arial" panose="020B0604020202020204" pitchFamily="34" charset="0"/>
              <a:buChar char="•"/>
            </a:pPr>
            <a:endParaRPr lang="en-US" sz="1400" b="0" dirty="0"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781556" y="1177304"/>
            <a:ext cx="21694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Arial" charset="0"/>
              </a:rPr>
              <a:t>Cutover</a:t>
            </a:r>
            <a:endParaRPr lang="en-US" sz="1400" u="sng" dirty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415 Command Center Resources at peak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charset="0"/>
              </a:rPr>
              <a:t>50 Downtime </a:t>
            </a:r>
            <a:r>
              <a:rPr lang="en-US" sz="1400" b="0" dirty="0" smtClean="0">
                <a:latin typeface="Arial" charset="0"/>
              </a:rPr>
              <a:t>Timelines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684 </a:t>
            </a:r>
            <a:r>
              <a:rPr lang="en-US" sz="1400" b="0" dirty="0">
                <a:latin typeface="Arial" charset="0"/>
              </a:rPr>
              <a:t>Epic Go-Live </a:t>
            </a:r>
            <a:r>
              <a:rPr lang="en-US" sz="1400" b="0" dirty="0" smtClean="0">
                <a:latin typeface="Arial" charset="0"/>
              </a:rPr>
              <a:t>Resources  </a:t>
            </a: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94967" y="3369827"/>
            <a:ext cx="23173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Arial" charset="0"/>
              </a:rPr>
              <a:t>Training</a:t>
            </a:r>
          </a:p>
          <a:p>
            <a:pPr algn="ctr"/>
            <a:endParaRPr lang="en-US" sz="1400" u="sng" dirty="0" smtClean="0">
              <a:latin typeface="Arial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16000 </a:t>
            </a:r>
            <a:r>
              <a:rPr lang="en-US" sz="1400" b="0" dirty="0">
                <a:latin typeface="Arial" charset="0"/>
              </a:rPr>
              <a:t>Users </a:t>
            </a:r>
            <a:r>
              <a:rPr lang="en-US" sz="1400" b="0" dirty="0" smtClean="0">
                <a:latin typeface="Arial" charset="0"/>
              </a:rPr>
              <a:t>Assigned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Over 10 Daily Reports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98 trainers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150+ Courses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0" dirty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  <a:p>
            <a:pPr marL="117475" indent="-117475" algn="ctr">
              <a:buFont typeface="Arial" panose="020B0604020202020204" pitchFamily="34" charset="0"/>
              <a:buChar char="•"/>
            </a:pPr>
            <a:endParaRPr lang="en-US" sz="1400" b="0" dirty="0" smtClean="0">
              <a:latin typeface="Arial" charset="0"/>
            </a:endParaRPr>
          </a:p>
        </p:txBody>
      </p:sp>
      <p:sp>
        <p:nvSpPr>
          <p:cNvPr id="45" name="Hexagon 44"/>
          <p:cNvSpPr/>
          <p:nvPr/>
        </p:nvSpPr>
        <p:spPr bwMode="auto">
          <a:xfrm>
            <a:off x="4547388" y="4386565"/>
            <a:ext cx="2465232" cy="2054359"/>
          </a:xfrm>
          <a:prstGeom prst="hexago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96247" y="4413256"/>
            <a:ext cx="21694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 smtClean="0">
                <a:latin typeface="Arial" charset="0"/>
              </a:rPr>
              <a:t>Facilities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0" u="sng" dirty="0">
              <a:latin typeface="Arial" charset="0"/>
            </a:endParaRPr>
          </a:p>
          <a:p>
            <a:pPr marL="169863" indent="-169863" algn="ctr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charset="0"/>
              </a:rPr>
              <a:t>5 Training Shuttles</a:t>
            </a:r>
          </a:p>
          <a:p>
            <a:pPr marL="169863" indent="-169863" algn="ctr">
              <a:buFont typeface="Arial" panose="020B0604020202020204" pitchFamily="34" charset="0"/>
              <a:buChar char="•"/>
            </a:pPr>
            <a:r>
              <a:rPr lang="en-US" sz="1400" b="0" dirty="0">
                <a:latin typeface="Arial" charset="0"/>
              </a:rPr>
              <a:t>35 Training </a:t>
            </a:r>
            <a:r>
              <a:rPr lang="en-US" sz="1400" b="0" dirty="0" smtClean="0">
                <a:latin typeface="Arial" charset="0"/>
              </a:rPr>
              <a:t>Rooms</a:t>
            </a:r>
          </a:p>
          <a:p>
            <a:pPr marL="169863" indent="-169863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1000 </a:t>
            </a:r>
            <a:r>
              <a:rPr lang="en-US" sz="1400" b="0" dirty="0">
                <a:latin typeface="Arial" charset="0"/>
              </a:rPr>
              <a:t>New Network </a:t>
            </a:r>
            <a:r>
              <a:rPr lang="en-US" sz="1400" b="0" dirty="0" smtClean="0">
                <a:latin typeface="Arial" charset="0"/>
              </a:rPr>
              <a:t>Printers</a:t>
            </a:r>
          </a:p>
          <a:p>
            <a:pPr marL="169863" indent="-169863" algn="ctr">
              <a:buFont typeface="Arial" panose="020B0604020202020204" pitchFamily="34" charset="0"/>
              <a:buChar char="•"/>
            </a:pPr>
            <a:r>
              <a:rPr lang="en-US" sz="1400" b="0" dirty="0" smtClean="0">
                <a:latin typeface="Arial" charset="0"/>
              </a:rPr>
              <a:t>13000+ Workstations Mapped/In Testing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0" dirty="0">
              <a:latin typeface="Arial" charset="0"/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13301"/>
            <a:ext cx="457200" cy="33204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248400" cy="609600"/>
          </a:xfrm>
        </p:spPr>
        <p:txBody>
          <a:bodyPr/>
          <a:lstStyle/>
          <a:p>
            <a:r>
              <a:rPr lang="en-US" sz="2800" dirty="0" smtClean="0"/>
              <a:t>Group 1 Go-Live Command Center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1"/>
            <a:ext cx="457200" cy="292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19F4A2F-EC04-40AD-801D-35D6F5C472B1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5" name="Picture 4" descr="FullSizeRender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5759" y="838200"/>
            <a:ext cx="3733799" cy="2779524"/>
          </a:xfrm>
          <a:prstGeom prst="rect">
            <a:avLst/>
          </a:prstGeom>
          <a:ln w="19050">
            <a:solidFill>
              <a:srgbClr val="008AB0"/>
            </a:solidFill>
          </a:ln>
        </p:spPr>
      </p:pic>
      <p:pic>
        <p:nvPicPr>
          <p:cNvPr id="7" name="Picture 6" descr="FullSizeRend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838200"/>
            <a:ext cx="3797689" cy="2779524"/>
          </a:xfrm>
          <a:prstGeom prst="rect">
            <a:avLst/>
          </a:prstGeom>
          <a:ln w="19050">
            <a:solidFill>
              <a:srgbClr val="008AB0"/>
            </a:solidFill>
          </a:ln>
        </p:spPr>
      </p:pic>
      <p:pic>
        <p:nvPicPr>
          <p:cNvPr id="8" name="Content Placeholder 3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40323" y="3790419"/>
            <a:ext cx="3699235" cy="2911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8AB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Content Placeholder 3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32023" y="3790419"/>
            <a:ext cx="3797689" cy="2911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8AB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00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Accomplishments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System is stable</a:t>
            </a:r>
          </a:p>
          <a:p>
            <a:endParaRPr lang="en-US" sz="2000" dirty="0" smtClean="0"/>
          </a:p>
          <a:p>
            <a:r>
              <a:rPr lang="en-US" sz="2000" dirty="0" smtClean="0"/>
              <a:t>100% of Documentation now electronic </a:t>
            </a:r>
          </a:p>
          <a:p>
            <a:endParaRPr lang="en-US" sz="2000" dirty="0" smtClean="0"/>
          </a:p>
          <a:p>
            <a:r>
              <a:rPr lang="en-US" sz="2000" dirty="0" smtClean="0"/>
              <a:t>Inpatient providers are able to see the services provided by ambulatory providers </a:t>
            </a:r>
          </a:p>
          <a:p>
            <a:endParaRPr lang="en-US" sz="2000" dirty="0"/>
          </a:p>
          <a:p>
            <a:r>
              <a:rPr lang="en-US" sz="2000" dirty="0" err="1" smtClean="0"/>
              <a:t>CareEverywhere</a:t>
            </a:r>
            <a:r>
              <a:rPr lang="en-US" sz="2000" dirty="0" smtClean="0"/>
              <a:t> and </a:t>
            </a:r>
            <a:r>
              <a:rPr lang="en-US" sz="2000" dirty="0" err="1" smtClean="0"/>
              <a:t>MyChart</a:t>
            </a:r>
            <a:r>
              <a:rPr lang="en-US" sz="2000" dirty="0" smtClean="0"/>
              <a:t> are being utilized enhancing the experience for referral sources and patients  </a:t>
            </a:r>
          </a:p>
          <a:p>
            <a:endParaRPr lang="en-US" sz="2000" dirty="0"/>
          </a:p>
          <a:p>
            <a:r>
              <a:rPr lang="en-US" sz="2000" dirty="0" smtClean="0"/>
              <a:t>Home Care is functioning well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1"/>
            <a:ext cx="457200" cy="292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5B10580-3049-48BB-9BC9-2033EBF9C5A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6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81000" y="1828797"/>
          <a:ext cx="8762996" cy="4249659"/>
        </p:xfrm>
        <a:graphic>
          <a:graphicData uri="http://schemas.openxmlformats.org/drawingml/2006/table">
            <a:tbl>
              <a:tblPr/>
              <a:tblGrid>
                <a:gridCol w="810736"/>
                <a:gridCol w="1072223"/>
                <a:gridCol w="724215"/>
                <a:gridCol w="434529"/>
                <a:gridCol w="434529"/>
                <a:gridCol w="434529"/>
                <a:gridCol w="434529"/>
                <a:gridCol w="434529"/>
                <a:gridCol w="434529"/>
                <a:gridCol w="362107"/>
                <a:gridCol w="434529"/>
                <a:gridCol w="434529"/>
                <a:gridCol w="434529"/>
                <a:gridCol w="362107"/>
                <a:gridCol w="362107"/>
                <a:gridCol w="362107"/>
                <a:gridCol w="434529"/>
                <a:gridCol w="362104"/>
              </a:tblGrid>
              <a:tr h="2645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Area</a:t>
                      </a:r>
                      <a:r>
                        <a:rPr lang="en-US" sz="10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Metric</a:t>
                      </a: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Baseline</a:t>
                      </a: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Go Live Week 1 </a:t>
                      </a:r>
                      <a:endParaRPr lang="en-US" sz="1000" b="1" i="0" u="none" strike="noStrike" dirty="0" smtClean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Data is from: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/>
                </a:tc>
                <a:tc gridSpan="7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Go Live Week 2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Data is from:</a:t>
                      </a: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97D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Target</a:t>
                      </a: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49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4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1" i="0" u="none" strike="noStrike" kern="120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6/1</a:t>
                      </a:r>
                      <a:endParaRPr lang="en-US" sz="1000" b="1" i="0" u="none" strike="noStrike" kern="1200" dirty="0">
                        <a:solidFill>
                          <a:srgbClr val="FFFF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1" i="0" u="none" strike="noStrike" kern="1200" baseline="0" smtClean="0">
                          <a:solidFill>
                            <a:srgbClr val="FFFFFF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6/2</a:t>
                      </a:r>
                      <a:endParaRPr lang="en-US" sz="1000" b="1" i="0" u="none" strike="noStrike" kern="1200" dirty="0">
                        <a:solidFill>
                          <a:srgbClr val="FFFFFF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6/3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6/4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6/5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6/6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6/7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6/8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6/9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6/10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6/11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6/12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6/13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Wingdings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</a:tr>
              <a:tr h="6676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Cadence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Visit volume - 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 </a:t>
                      </a: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wkday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167, </a:t>
                      </a:r>
                      <a:r>
                        <a:rPr lang="en-US" sz="1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wkend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156)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165 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144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186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174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163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164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"/>
                        </a:rPr>
                        <a:t>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386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OpTime</a:t>
                      </a:r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Surgical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Case Volume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Wkday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112</a:t>
                      </a:r>
                    </a:p>
                    <a:p>
                      <a:pPr algn="ctr" fontAlgn="ctr"/>
                      <a:r>
                        <a:rPr lang="en-US" sz="10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Wkend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105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101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"/>
                        </a:rPr>
                        <a:t>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1646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ASAP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Arrival to Room Time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26.3 min</a:t>
                      </a: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 </a:t>
                      </a:r>
                      <a:r>
                        <a:rPr lang="en-US" sz="1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  min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26  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34.5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  min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 min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 min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26.3 min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"/>
                        </a:rPr>
                        <a:t>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215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EpicCare</a:t>
                      </a: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Inpatient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 inpatient Discharge Time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14:32* (2:32pm)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15:18</a:t>
                      </a:r>
                      <a:r>
                        <a:rPr lang="en-US" sz="10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(91)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16:12</a:t>
                      </a:r>
                    </a:p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(86)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15:40 (132)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15:25 (140)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15:47 (136)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14:25 (103)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14:04 (90)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15:28 (117)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15:07 (117)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14:54 (128)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14:52 (138)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14:42 (143)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15:20 (124)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14:32 (2:32 pm)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"/>
                        </a:rPr>
                        <a:t>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215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Cupid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Cardiac Catheterization Procedure Volume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16.4</a:t>
                      </a:r>
                    </a:p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(avg.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wkday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procedure volume)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Wingding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"/>
                        </a:rPr>
                        <a:t>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215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Cupid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Non-Invasive Study Time to Close Encounter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Baseline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3.5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3.4 hr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14.7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 hr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2.3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4.5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7.6 hr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10.6 hr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hr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10.5 hr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Wingdings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 2"/>
                        </a:rPr>
                        <a:t>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4752" marR="4752" marT="47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6096000" y="0"/>
            <a:ext cx="30480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 sz="2800" b="1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781800" y="36513"/>
          <a:ext cx="2286000" cy="620712"/>
        </p:xfrm>
        <a:graphic>
          <a:graphicData uri="http://schemas.openxmlformats.org/drawingml/2006/table">
            <a:tbl>
              <a:tblPr/>
              <a:tblGrid>
                <a:gridCol w="1804737"/>
                <a:gridCol w="481263"/>
              </a:tblGrid>
              <a:tr h="3103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  At or Better Than Target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"/>
                        </a:rPr>
                        <a:t></a:t>
                      </a:r>
                      <a:endParaRPr kumimoji="0" lang="en-US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035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  Off Target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  <a:sym typeface="Wingdings 2"/>
                        </a:rPr>
                        <a:t></a:t>
                      </a: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81000" y="792160"/>
          <a:ext cx="8686801" cy="960437"/>
        </p:xfrm>
        <a:graphic>
          <a:graphicData uri="http://schemas.openxmlformats.org/drawingml/2006/table">
            <a:tbl>
              <a:tblPr/>
              <a:tblGrid>
                <a:gridCol w="811851"/>
                <a:gridCol w="893036"/>
                <a:gridCol w="3490957"/>
                <a:gridCol w="3490957"/>
              </a:tblGrid>
              <a:tr h="274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Status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D2D8A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Trend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D2D8A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Issue / Risk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D2D8A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Next Action / Resolution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D2D8A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6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G</a:t>
                      </a:r>
                    </a:p>
                  </a:txBody>
                  <a:tcPr marT="45754" marB="915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1" i="0" u="none" strike="noStrike" kern="1200" cap="none" spc="-390" normalizeH="0" baseline="0" noProof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T="45754" marB="915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lvl="0" indent="-1682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Some reports not ready in Epic production environment</a:t>
                      </a:r>
                    </a:p>
                  </a:txBody>
                  <a:tcPr marT="45754" marB="915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Continue to work with reporting team to finalize reports</a:t>
                      </a:r>
                    </a:p>
                  </a:txBody>
                  <a:tcPr marT="45754" marB="915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</a:tr>
            </a:tbl>
          </a:graphicData>
        </a:graphic>
      </p:graphicFrame>
      <p:sp>
        <p:nvSpPr>
          <p:cNvPr id="14659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553201"/>
            <a:ext cx="381000" cy="2921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2C32BB-2A00-406F-80DE-4333A65B782A}" type="slidenum">
              <a:rPr lang="en-US" altLang="en-US" sz="1000" smtClean="0">
                <a:solidFill>
                  <a:srgbClr val="FFFFFF"/>
                </a:solidFill>
                <a:latin typeface="Palatino Linotype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000" smtClean="0">
              <a:solidFill>
                <a:srgbClr val="FFFFFF"/>
              </a:solidFill>
              <a:latin typeface="Palatino Linotype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59436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200" kern="0" dirty="0" smtClean="0"/>
              <a:t>Go-Live Metrics Monitoring Dashboard</a:t>
            </a:r>
          </a:p>
          <a:p>
            <a:pPr>
              <a:defRPr/>
            </a:pPr>
            <a:r>
              <a:rPr lang="en-US" sz="2200" b="0" i="1" kern="0" dirty="0" smtClean="0"/>
              <a:t>BWH Weeks 1 and 2</a:t>
            </a:r>
          </a:p>
        </p:txBody>
      </p:sp>
      <p:sp>
        <p:nvSpPr>
          <p:cNvPr id="11" name="Left-Right Arrow 10"/>
          <p:cNvSpPr/>
          <p:nvPr/>
        </p:nvSpPr>
        <p:spPr bwMode="auto">
          <a:xfrm>
            <a:off x="1295400" y="1219197"/>
            <a:ext cx="684486" cy="323166"/>
          </a:xfrm>
          <a:prstGeom prst="leftRightArrow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3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4"/>
          <p:cNvSpPr txBox="1">
            <a:spLocks noGrp="1"/>
          </p:cNvSpPr>
          <p:nvPr/>
        </p:nvSpPr>
        <p:spPr bwMode="auto">
          <a:xfrm>
            <a:off x="0" y="6689725"/>
            <a:ext cx="3048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653FE534-5338-47A2-B298-534434949320}" type="slidenum">
              <a:rPr lang="en-US" altLang="en-US" sz="1000">
                <a:solidFill>
                  <a:schemeClr val="bg1"/>
                </a:solidFill>
                <a:latin typeface="Palatino Linotype" panose="02040502050505030304" pitchFamily="18" charset="0"/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686800" cy="5334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Technical Performance/Scalability</a:t>
            </a:r>
            <a:endParaRPr lang="en-US" altLang="en-US" sz="2400" dirty="0" smtClean="0">
              <a:latin typeface="Tw Cen MT" panose="020B06020201040206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8229600" cy="62632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PeC Technology platform is performing up to expectations with the Group 1 implementation.  System availability has been 100%, with excellent end-user performance.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While we monitor and manage hundreds of variables, most of the global performance and scalability is determined by a key set of drivers.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Key drivers (e.g., user concurrency, database load, storage load, CPU, memory) have been within expected ranges in most cases.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There have been several examples where sub-optimal configurations were detected via instrumentation/analytics and remediated prior to any significant user impact.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Tw Cen M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400" dirty="0">
              <a:latin typeface="Tw Cen MT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0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Operations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1"/>
            <a:ext cx="457200" cy="152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34AAB22-2DD0-4F51-8A58-156DCE7CF0F5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8506739" cy="467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4"/>
          <p:cNvSpPr txBox="1">
            <a:spLocks noGrp="1"/>
          </p:cNvSpPr>
          <p:nvPr/>
        </p:nvSpPr>
        <p:spPr bwMode="auto">
          <a:xfrm>
            <a:off x="0" y="6689725"/>
            <a:ext cx="3048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fld id="{B2C4E7F9-703C-47EE-ACDF-C0354B540CB2}" type="slidenum">
              <a:rPr lang="en-US" altLang="en-US" sz="1000">
                <a:solidFill>
                  <a:schemeClr val="bg1"/>
                </a:solidFill>
                <a:latin typeface="Palatino Linotype" panose="02040502050505030304" pitchFamily="18" charset="0"/>
              </a:rPr>
              <a:pPr algn="ct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686800" cy="5334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Epic – Logical Architecture</a:t>
            </a:r>
            <a:endParaRPr lang="en-US" altLang="en-US" sz="2400" dirty="0" smtClean="0">
              <a:latin typeface="Tw Cen MT" panose="020B0602020104020603" pitchFamily="34" charset="0"/>
            </a:endParaRPr>
          </a:p>
        </p:txBody>
      </p:sp>
      <p:pic>
        <p:nvPicPr>
          <p:cNvPr id="83972" name="Picture 2" descr="http://i.istockimg.com/file_thumbview_approve/48267840/3/stock-photo-48267840-database-and-hard-disk-storage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41863"/>
            <a:ext cx="21336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 descr="http://www.iconshock.com/img_jpg/SUPERVISTA/security/jpg/256/server_i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2893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http://image.facegfx.com/2013/1/silver-rack-server-psd-web-icon-1811853662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08063"/>
            <a:ext cx="21304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Box 1"/>
          <p:cNvSpPr txBox="1">
            <a:spLocks noChangeArrowheads="1"/>
          </p:cNvSpPr>
          <p:nvPr/>
        </p:nvSpPr>
        <p:spPr bwMode="auto">
          <a:xfrm>
            <a:off x="3625850" y="5427663"/>
            <a:ext cx="415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</a:rPr>
              <a:t>Storage (EMC SAN)</a:t>
            </a:r>
          </a:p>
        </p:txBody>
      </p:sp>
      <p:sp>
        <p:nvSpPr>
          <p:cNvPr id="83976" name="TextBox 8"/>
          <p:cNvSpPr txBox="1">
            <a:spLocks noChangeArrowheads="1"/>
          </p:cNvSpPr>
          <p:nvPr/>
        </p:nvSpPr>
        <p:spPr bwMode="auto">
          <a:xfrm>
            <a:off x="3625850" y="3429000"/>
            <a:ext cx="445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</a:rPr>
              <a:t>Database Server (Cache)</a:t>
            </a:r>
          </a:p>
        </p:txBody>
      </p:sp>
      <p:sp>
        <p:nvSpPr>
          <p:cNvPr id="83977" name="TextBox 9"/>
          <p:cNvSpPr txBox="1">
            <a:spLocks noChangeArrowheads="1"/>
          </p:cNvSpPr>
          <p:nvPr/>
        </p:nvSpPr>
        <p:spPr bwMode="auto">
          <a:xfrm>
            <a:off x="3625850" y="1260475"/>
            <a:ext cx="5365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</a:rPr>
              <a:t>Application Execution Environment (Citrix)</a:t>
            </a:r>
          </a:p>
        </p:txBody>
      </p:sp>
      <p:sp>
        <p:nvSpPr>
          <p:cNvPr id="83978" name="Up-Down Arrow 3"/>
          <p:cNvSpPr>
            <a:spLocks noChangeArrowheads="1"/>
          </p:cNvSpPr>
          <p:nvPr/>
        </p:nvSpPr>
        <p:spPr bwMode="auto">
          <a:xfrm>
            <a:off x="1828800" y="2463800"/>
            <a:ext cx="304800" cy="6096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800" b="1" dirty="0">
              <a:solidFill>
                <a:schemeClr val="tx1"/>
              </a:solidFill>
            </a:endParaRPr>
          </a:p>
        </p:txBody>
      </p:sp>
      <p:sp>
        <p:nvSpPr>
          <p:cNvPr id="83979" name="Up-Down Arrow 11"/>
          <p:cNvSpPr>
            <a:spLocks noChangeArrowheads="1"/>
          </p:cNvSpPr>
          <p:nvPr/>
        </p:nvSpPr>
        <p:spPr bwMode="auto">
          <a:xfrm>
            <a:off x="1790700" y="4495800"/>
            <a:ext cx="304800" cy="6096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229600" cy="5257800"/>
          </a:xfrm>
        </p:spPr>
        <p:txBody>
          <a:bodyPr/>
          <a:lstStyle/>
          <a:p>
            <a:r>
              <a:rPr lang="en-US" sz="1400" dirty="0" smtClean="0"/>
              <a:t>About Partners HealthCare</a:t>
            </a:r>
          </a:p>
          <a:p>
            <a:endParaRPr lang="en-US" sz="1400" dirty="0" smtClean="0"/>
          </a:p>
          <a:p>
            <a:r>
              <a:rPr lang="en-US" sz="1400" dirty="0" smtClean="0"/>
              <a:t>A Changing Healthcare Landscape</a:t>
            </a:r>
          </a:p>
          <a:p>
            <a:endParaRPr lang="en-US" sz="1400" dirty="0" smtClean="0"/>
          </a:p>
          <a:p>
            <a:r>
              <a:rPr lang="en-US" sz="1400" dirty="0" smtClean="0"/>
              <a:t>Key Themes from Partners Strategy</a:t>
            </a:r>
          </a:p>
          <a:p>
            <a:endParaRPr lang="en-US" sz="1400" dirty="0" smtClean="0"/>
          </a:p>
          <a:p>
            <a:r>
              <a:rPr lang="en-US" sz="1400" dirty="0" smtClean="0"/>
              <a:t>Aligning IT Solutions with Partners Strategies</a:t>
            </a:r>
          </a:p>
          <a:p>
            <a:endParaRPr lang="en-US" sz="1400" dirty="0" smtClean="0"/>
          </a:p>
          <a:p>
            <a:pPr lvl="1"/>
            <a:r>
              <a:rPr lang="en-US" sz="1400" dirty="0" smtClean="0"/>
              <a:t>Partners </a:t>
            </a:r>
            <a:r>
              <a:rPr lang="en-US" sz="1400" dirty="0" err="1" smtClean="0"/>
              <a:t>eCare</a:t>
            </a:r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Patient and Referring Physician Portals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Enterprise Data Warehousing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Population Health Management Tools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IT Integration Readiness</a:t>
            </a:r>
          </a:p>
          <a:p>
            <a:pPr lvl="1"/>
            <a:endParaRPr lang="en-US" sz="1400" dirty="0" smtClean="0"/>
          </a:p>
          <a:p>
            <a:r>
              <a:rPr lang="en-US" sz="1400" dirty="0" smtClean="0"/>
              <a:t>IT Transformation &amp; FY15 “Must Dos”</a:t>
            </a:r>
          </a:p>
          <a:p>
            <a:endParaRPr lang="en-US" sz="1400" dirty="0" smtClean="0"/>
          </a:p>
          <a:p>
            <a:r>
              <a:rPr lang="en-US" sz="1400" dirty="0" smtClean="0"/>
              <a:t>Making it Happen – A Piece of Cake 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553200" cy="609600"/>
          </a:xfrm>
        </p:spPr>
        <p:txBody>
          <a:bodyPr/>
          <a:lstStyle/>
          <a:p>
            <a:r>
              <a:rPr lang="en-US" altLang="en-US" sz="2400" dirty="0" smtClean="0"/>
              <a:t>Active User </a:t>
            </a:r>
            <a:r>
              <a:rPr lang="en-US" altLang="en-US" sz="2400" dirty="0"/>
              <a:t>C</a:t>
            </a:r>
            <a:r>
              <a:rPr lang="en-US" altLang="en-US" sz="2400" dirty="0" smtClean="0"/>
              <a:t>oncurrency / CPU utilization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1"/>
            <a:ext cx="3810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1E5A8D-2A68-4EA8-AB55-75BB902FA647}" type="slidenum">
              <a:rPr lang="en-US" altLang="en-US" sz="1000" smtClean="0">
                <a:solidFill>
                  <a:srgbClr val="FFFFFF"/>
                </a:solidFill>
                <a:latin typeface="Palatino Linotype" panose="0204050205050503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000" dirty="0" smtClean="0"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3188" name="TextBox 4"/>
          <p:cNvSpPr txBox="1">
            <a:spLocks noChangeArrowheads="1"/>
          </p:cNvSpPr>
          <p:nvPr/>
        </p:nvSpPr>
        <p:spPr bwMode="auto">
          <a:xfrm rot="-5400000">
            <a:off x="-137318" y="3053556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Active Users</a:t>
            </a:r>
          </a:p>
        </p:txBody>
      </p:sp>
      <p:sp>
        <p:nvSpPr>
          <p:cNvPr id="93189" name="TextBox 5"/>
          <p:cNvSpPr txBox="1">
            <a:spLocks noChangeArrowheads="1"/>
          </p:cNvSpPr>
          <p:nvPr/>
        </p:nvSpPr>
        <p:spPr bwMode="auto">
          <a:xfrm>
            <a:off x="4624388" y="5570538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Date</a:t>
            </a:r>
          </a:p>
        </p:txBody>
      </p:sp>
      <p:pic>
        <p:nvPicPr>
          <p:cNvPr id="931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80359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400425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000750"/>
            <a:ext cx="31432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6278563"/>
            <a:ext cx="30162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TextBox 12"/>
          <p:cNvSpPr txBox="1">
            <a:spLocks noChangeArrowheads="1"/>
          </p:cNvSpPr>
          <p:nvPr/>
        </p:nvSpPr>
        <p:spPr bwMode="auto">
          <a:xfrm>
            <a:off x="981075" y="6154738"/>
            <a:ext cx="1685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Active Users</a:t>
            </a:r>
          </a:p>
        </p:txBody>
      </p:sp>
      <p:sp>
        <p:nvSpPr>
          <p:cNvPr id="93195" name="TextBox 13"/>
          <p:cNvSpPr txBox="1">
            <a:spLocks noChangeArrowheads="1"/>
          </p:cNvSpPr>
          <p:nvPr/>
        </p:nvSpPr>
        <p:spPr bwMode="auto">
          <a:xfrm>
            <a:off x="990600" y="5878513"/>
            <a:ext cx="2057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CPU Utilization</a:t>
            </a:r>
          </a:p>
        </p:txBody>
      </p:sp>
    </p:spTree>
    <p:extLst>
      <p:ext uri="{BB962C8B-B14F-4D97-AF65-F5344CB8AC3E}">
        <p14:creationId xmlns:p14="http://schemas.microsoft.com/office/powerpoint/2010/main" val="35361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553200" cy="609600"/>
          </a:xfrm>
        </p:spPr>
        <p:txBody>
          <a:bodyPr/>
          <a:lstStyle/>
          <a:p>
            <a:r>
              <a:rPr lang="en-US" altLang="en-US" dirty="0" smtClean="0"/>
              <a:t>Database references (GREFs)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1"/>
            <a:ext cx="3810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AC03C21-C1CB-4D7E-86A8-28AB64B15594}" type="slidenum">
              <a:rPr lang="en-US" altLang="en-US" sz="1000" smtClean="0">
                <a:solidFill>
                  <a:srgbClr val="FFFFFF"/>
                </a:solidFill>
                <a:latin typeface="Palatino Linotype" panose="0204050205050503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000" dirty="0" smtClean="0">
              <a:solidFill>
                <a:srgbClr val="FFFFFF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0116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08050"/>
            <a:ext cx="85566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905000" y="3810000"/>
            <a:ext cx="6705600" cy="0"/>
          </a:xfrm>
          <a:prstGeom prst="line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1905000" y="2971800"/>
            <a:ext cx="6705600" cy="0"/>
          </a:xfrm>
          <a:prstGeom prst="line">
            <a:avLst/>
          </a:prstGeom>
          <a:ln>
            <a:solidFill>
              <a:srgbClr val="FFFF00"/>
            </a:solidFill>
            <a:headEnd type="none" w="sm" len="sm"/>
            <a:tailEnd type="none" w="sm" len="sm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914400" y="5937250"/>
            <a:ext cx="838200" cy="0"/>
          </a:xfrm>
          <a:prstGeom prst="line">
            <a:avLst/>
          </a:prstGeom>
          <a:ln>
            <a:headEnd type="none" w="sm" len="sm"/>
            <a:tailEnd type="none" w="sm" len="sm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914400" y="6248400"/>
            <a:ext cx="838200" cy="0"/>
          </a:xfrm>
          <a:prstGeom prst="line">
            <a:avLst/>
          </a:prstGeom>
          <a:ln>
            <a:solidFill>
              <a:srgbClr val="FFFF00"/>
            </a:solidFill>
            <a:headEnd type="none" w="sm" len="sm"/>
            <a:tailEnd type="none" w="sm" len="sm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52600" y="5822950"/>
            <a:ext cx="64008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Peak Daily Database references as of group 1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8950" y="6121400"/>
            <a:ext cx="42672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Projected Peak Daily Database references at full implementation 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905000" y="2209800"/>
            <a:ext cx="6705600" cy="0"/>
          </a:xfrm>
          <a:prstGeom prst="line">
            <a:avLst/>
          </a:prstGeom>
          <a:ln>
            <a:solidFill>
              <a:srgbClr val="FF0000"/>
            </a:solidFill>
            <a:headEnd type="none" w="sm" len="sm"/>
            <a:tailEnd type="none" w="sm" len="sm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925513" y="6553200"/>
            <a:ext cx="838200" cy="0"/>
          </a:xfrm>
          <a:prstGeom prst="line">
            <a:avLst/>
          </a:prstGeom>
          <a:ln>
            <a:solidFill>
              <a:srgbClr val="FF0000"/>
            </a:solidFill>
            <a:headEnd type="none" w="sm" len="sm"/>
            <a:tailEnd type="none" w="sm" len="sm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58950" y="6419850"/>
            <a:ext cx="42672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Current capacity</a:t>
            </a:r>
          </a:p>
        </p:txBody>
      </p:sp>
    </p:spTree>
    <p:extLst>
      <p:ext uri="{BB962C8B-B14F-4D97-AF65-F5344CB8AC3E}">
        <p14:creationId xmlns:p14="http://schemas.microsoft.com/office/powerpoint/2010/main" val="3424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633732"/>
            <a:ext cx="381000" cy="17914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9804AD-B029-4C68-871D-FB34E7C6926E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9117"/>
            <a:ext cx="7604372" cy="555704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63246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808080"/>
                </a:solidFill>
                <a:latin typeface="Arial" pitchFamily="34" charset="0"/>
              </a:defRPr>
            </a:lvl9pPr>
          </a:lstStyle>
          <a:p>
            <a:r>
              <a:rPr lang="en-US" altLang="en-US" sz="2000" kern="0" dirty="0" smtClean="0">
                <a:latin typeface="+mn-lt"/>
              </a:rPr>
              <a:t>Epic – Hub – Mass </a:t>
            </a:r>
            <a:r>
              <a:rPr lang="en-US" altLang="en-US" sz="2000" kern="0" dirty="0" err="1" smtClean="0">
                <a:latin typeface="+mn-lt"/>
              </a:rPr>
              <a:t>HIway</a:t>
            </a:r>
            <a:r>
              <a:rPr lang="en-US" altLang="en-US" sz="2000" kern="0" dirty="0" smtClean="0">
                <a:latin typeface="+mn-lt"/>
              </a:rPr>
              <a:t> 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12246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162800" cy="609600"/>
          </a:xfrm>
        </p:spPr>
        <p:txBody>
          <a:bodyPr/>
          <a:lstStyle/>
          <a:p>
            <a:r>
              <a:rPr lang="en-US" sz="2400" dirty="0" smtClean="0">
                <a:solidFill>
                  <a:srgbClr val="455560"/>
                </a:solidFill>
              </a:rPr>
              <a:t>Group 1Post-Live </a:t>
            </a:r>
            <a:r>
              <a:rPr lang="en-US" sz="2400" dirty="0">
                <a:solidFill>
                  <a:srgbClr val="455560"/>
                </a:solidFill>
              </a:rPr>
              <a:t>Stages and Target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0632"/>
            <a:ext cx="457200" cy="368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82F867-B027-4A80-BAED-726D89DF369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AutoShape 90"/>
          <p:cNvSpPr>
            <a:spLocks noChangeAspect="1" noChangeArrowheads="1"/>
          </p:cNvSpPr>
          <p:nvPr/>
        </p:nvSpPr>
        <p:spPr bwMode="auto">
          <a:xfrm>
            <a:off x="347662" y="838200"/>
            <a:ext cx="8720138" cy="326485"/>
          </a:xfrm>
          <a:prstGeom prst="roundRect">
            <a:avLst/>
          </a:prstGeom>
          <a:solidFill>
            <a:srgbClr val="ECF3FA">
              <a:lumMod val="10000"/>
            </a:srgbClr>
          </a:solidFill>
          <a:ln w="635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41985" tIns="41985" rIns="41985" bIns="41985" anchor="ctr" anchorCtr="1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  <a:lvl2pPr marL="41985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2pPr>
            <a:lvl3pPr marL="83970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3pPr>
            <a:lvl4pPr marL="125955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4pPr>
            <a:lvl5pPr marL="1679399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5pPr>
            <a:lvl6pPr marL="2099248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6pPr>
            <a:lvl7pPr marL="2519096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7pPr>
            <a:lvl8pPr marL="2938948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8pPr>
            <a:lvl9pPr marL="3358797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ctr" defTabSz="8397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Target </a:t>
            </a:r>
            <a:r>
              <a:rPr lang="en-US" sz="1400" b="1" kern="0" dirty="0" smtClean="0">
                <a:solidFill>
                  <a:srgbClr val="FFFFFF"/>
                </a:solidFill>
                <a:latin typeface="Arial"/>
              </a:rPr>
              <a:t>Criteria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 pitchFamily="34" charset="-128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47663" y="1219200"/>
            <a:ext cx="2014537" cy="1295399"/>
            <a:chOff x="500062" y="1600199"/>
            <a:chExt cx="2014537" cy="1066800"/>
          </a:xfrm>
        </p:grpSpPr>
        <p:sp>
          <p:nvSpPr>
            <p:cNvPr id="45" name="Rectangle 5"/>
            <p:cNvSpPr>
              <a:spLocks noChangeArrowheads="1"/>
            </p:cNvSpPr>
            <p:nvPr/>
          </p:nvSpPr>
          <p:spPr bwMode="auto">
            <a:xfrm>
              <a:off x="500062" y="1600199"/>
              <a:ext cx="2014537" cy="1066800"/>
            </a:xfrm>
            <a:prstGeom prst="round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 lIns="28733" tIns="47888" rIns="28733" bIns="47888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109535" marR="0" lvl="0" indent="0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ＭＳ Ｐゴシック"/>
                </a:rPr>
                <a:t>Phase 0</a:t>
              </a:r>
            </a:p>
            <a:p>
              <a:pPr marL="109535" marR="0" lvl="0" indent="0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Implementation</a:t>
              </a:r>
              <a:endPara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6" name="Right Arrow 45"/>
            <p:cNvSpPr/>
            <p:nvPr/>
          </p:nvSpPr>
          <p:spPr bwMode="auto">
            <a:xfrm>
              <a:off x="500062" y="1889044"/>
              <a:ext cx="334516" cy="489109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0" marR="0" lvl="0" indent="0" algn="ctr" defTabSz="104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47663" y="2594220"/>
            <a:ext cx="2014537" cy="1290515"/>
            <a:chOff x="500062" y="2817935"/>
            <a:chExt cx="2014537" cy="1066800"/>
          </a:xfrm>
        </p:grpSpPr>
        <p:sp>
          <p:nvSpPr>
            <p:cNvPr id="43" name="Rectangle 5"/>
            <p:cNvSpPr>
              <a:spLocks noChangeArrowheads="1"/>
            </p:cNvSpPr>
            <p:nvPr/>
          </p:nvSpPr>
          <p:spPr bwMode="auto">
            <a:xfrm>
              <a:off x="500062" y="2817935"/>
              <a:ext cx="2014537" cy="1066800"/>
            </a:xfrm>
            <a:prstGeom prst="round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lIns="28733" tIns="47888" rIns="28733" bIns="47888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109535" marR="0" lvl="0" indent="0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Phase 1</a:t>
              </a:r>
            </a:p>
            <a:p>
              <a:pPr marL="109535" marR="0" lvl="0" indent="0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Stabilization</a:t>
              </a:r>
            </a:p>
            <a:p>
              <a:pPr marL="109535" lvl="0" defTabSz="957235" eaLnBrk="0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Command </a:t>
              </a:r>
              <a:endParaRPr lang="en-US" sz="1600" b="1" kern="0" dirty="0" smtClean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  <a:p>
              <a:pPr marL="109535" lvl="0" defTabSz="957235" eaLnBrk="0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0" dirty="0" smtClean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Center Operations</a:t>
              </a:r>
              <a:endPara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4" name="Right Arrow 43"/>
            <p:cNvSpPr/>
            <p:nvPr/>
          </p:nvSpPr>
          <p:spPr bwMode="auto">
            <a:xfrm>
              <a:off x="500062" y="3106780"/>
              <a:ext cx="334516" cy="489109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0" marR="0" lvl="0" indent="0" algn="ctr" defTabSz="104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47663" y="4045928"/>
            <a:ext cx="2014537" cy="1288072"/>
            <a:chOff x="500062" y="4032736"/>
            <a:chExt cx="2014537" cy="1131898"/>
          </a:xfrm>
        </p:grpSpPr>
        <p:sp>
          <p:nvSpPr>
            <p:cNvPr id="41" name="Rectangle 5"/>
            <p:cNvSpPr>
              <a:spLocks noChangeArrowheads="1"/>
            </p:cNvSpPr>
            <p:nvPr/>
          </p:nvSpPr>
          <p:spPr bwMode="auto">
            <a:xfrm>
              <a:off x="500062" y="4032736"/>
              <a:ext cx="2014537" cy="1131898"/>
            </a:xfrm>
            <a:prstGeom prst="round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</p:spPr>
          <p:txBody>
            <a:bodyPr lIns="28733" tIns="47888" rIns="28733" bIns="47888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109535" marR="0" lvl="0" indent="-49211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ＭＳ Ｐゴシック"/>
                </a:rPr>
                <a:t>Phase 2</a:t>
              </a:r>
            </a:p>
            <a:p>
              <a:pPr marL="109535" marR="0" lvl="0" indent="-49211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Stabilization</a:t>
              </a:r>
            </a:p>
            <a:p>
              <a:pPr marL="109535" lvl="0" indent="-49211" defTabSz="957235" eaLnBrk="0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Transition to Operations</a:t>
              </a:r>
              <a:endParaRPr lang="en-US" sz="1600" b="1" kern="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2" name="Right Arrow 41"/>
            <p:cNvSpPr/>
            <p:nvPr/>
          </p:nvSpPr>
          <p:spPr bwMode="auto">
            <a:xfrm>
              <a:off x="500062" y="4343400"/>
              <a:ext cx="334516" cy="489109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0" marR="0" lvl="0" indent="0" algn="ctr" defTabSz="104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7662" y="5567972"/>
            <a:ext cx="2014538" cy="1290028"/>
            <a:chOff x="500061" y="5380552"/>
            <a:chExt cx="2014538" cy="1075595"/>
          </a:xfrm>
        </p:grpSpPr>
        <p:sp>
          <p:nvSpPr>
            <p:cNvPr id="39" name="Rectangle 5"/>
            <p:cNvSpPr>
              <a:spLocks noChangeArrowheads="1"/>
            </p:cNvSpPr>
            <p:nvPr/>
          </p:nvSpPr>
          <p:spPr bwMode="auto">
            <a:xfrm>
              <a:off x="500062" y="5380552"/>
              <a:ext cx="2014537" cy="1075595"/>
            </a:xfrm>
            <a:prstGeom prst="round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</p:spPr>
          <p:txBody>
            <a:bodyPr lIns="28733" tIns="47888" rIns="28733" bIns="47888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109535" marR="0" lvl="0" indent="0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ＭＳ Ｐゴシック"/>
                </a:rPr>
                <a:t>Phase 3 </a:t>
              </a:r>
            </a:p>
            <a:p>
              <a:pPr marL="109535" marR="0" lvl="0" indent="0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 smtClean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Stabilization</a:t>
              </a:r>
            </a:p>
            <a:p>
              <a:pPr marL="109535" marR="0" lvl="0" indent="0" algn="ctr" defTabSz="957235" rtl="0" eaLnBrk="0" fontAlgn="auto" latinLnBrk="0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ＭＳ Ｐゴシック"/>
                </a:rPr>
                <a:t>Transition to Optimization</a:t>
              </a:r>
              <a:endPara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40" name="Right Arrow 39"/>
            <p:cNvSpPr/>
            <p:nvPr/>
          </p:nvSpPr>
          <p:spPr bwMode="auto">
            <a:xfrm>
              <a:off x="500061" y="5649369"/>
              <a:ext cx="334516" cy="489109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1pPr>
              <a:lvl2pPr marL="4198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2pPr>
              <a:lvl3pPr marL="83970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3pPr>
              <a:lvl4pPr marL="1259550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4pPr>
              <a:lvl5pPr marL="1679399" algn="ctr" rtl="0" fontAlgn="base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5pPr>
              <a:lvl6pPr marL="20992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6pPr>
              <a:lvl7pPr marL="2519096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7pPr>
              <a:lvl8pPr marL="2938948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8pPr>
              <a:lvl9pPr marL="3358797" algn="l" defTabSz="839700" rtl="0" eaLnBrk="1" latinLnBrk="0" hangingPunct="1">
                <a:defRPr sz="2300" kern="1200">
                  <a:solidFill>
                    <a:schemeClr val="bg1"/>
                  </a:solidFill>
                  <a:latin typeface="Arial Narrow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0" marR="0" lvl="0" indent="0" algn="ctr" defTabSz="104295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47" name="Rectangle 46"/>
          <p:cNvSpPr/>
          <p:nvPr/>
        </p:nvSpPr>
        <p:spPr bwMode="auto">
          <a:xfrm>
            <a:off x="2819399" y="1219200"/>
            <a:ext cx="6248401" cy="1143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charset="0"/>
              </a:rPr>
              <a:t>Cutover </a:t>
            </a:r>
            <a:r>
              <a:rPr lang="en-US" sz="1400" dirty="0">
                <a:latin typeface="Arial" charset="0"/>
              </a:rPr>
              <a:t>night and pre/post conversions </a:t>
            </a:r>
            <a:r>
              <a:rPr lang="en-US" sz="1400" dirty="0" smtClean="0">
                <a:latin typeface="Arial" charset="0"/>
              </a:rPr>
              <a:t>complete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charset="0"/>
              </a:rPr>
              <a:t>Command </a:t>
            </a:r>
            <a:r>
              <a:rPr lang="en-US" sz="1400" dirty="0">
                <a:latin typeface="Arial" charset="0"/>
              </a:rPr>
              <a:t>Center operational </a:t>
            </a:r>
            <a:r>
              <a:rPr lang="en-US" sz="1400" dirty="0" smtClean="0">
                <a:latin typeface="Arial" charset="0"/>
              </a:rPr>
              <a:t>including </a:t>
            </a:r>
            <a:r>
              <a:rPr lang="en-US" sz="1400" dirty="0">
                <a:latin typeface="Arial" charset="0"/>
              </a:rPr>
              <a:t>meetings </a:t>
            </a:r>
            <a:r>
              <a:rPr lang="en-US" sz="1400" dirty="0" smtClean="0">
                <a:latin typeface="Arial" charset="0"/>
              </a:rPr>
              <a:t>and communications</a:t>
            </a:r>
          </a:p>
          <a:p>
            <a:pPr marL="231775" marR="0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 smtClean="0">
                <a:latin typeface="Arial" charset="0"/>
              </a:rPr>
              <a:t>ServiceNow and issue/triage resolution processes kicked off</a:t>
            </a:r>
          </a:p>
          <a:p>
            <a:pPr marL="231775" marR="0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 smtClean="0">
                <a:latin typeface="Arial" charset="0"/>
              </a:rPr>
              <a:t>Baseline go-live metrics defined and established by sites</a:t>
            </a:r>
          </a:p>
          <a:p>
            <a:pPr marL="231775" marR="0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400" dirty="0" smtClean="0">
              <a:latin typeface="Arial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819399" y="2518020"/>
            <a:ext cx="6248401" cy="113958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</a:rPr>
              <a:t>All expected Epic modules </a:t>
            </a:r>
            <a:r>
              <a:rPr lang="en-US" sz="1400" dirty="0" smtClean="0">
                <a:latin typeface="Arial" charset="0"/>
              </a:rPr>
              <a:t>live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</a:rPr>
              <a:t>ServiceNow tickets </a:t>
            </a:r>
            <a:r>
              <a:rPr lang="en-US" sz="1400" dirty="0" smtClean="0">
                <a:latin typeface="Arial" charset="0"/>
              </a:rPr>
              <a:t>hit peak and begin to trend down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charset="0"/>
              </a:rPr>
              <a:t>High volume/risk dashboard tracking issues in defined areas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charset="0"/>
              </a:rPr>
              <a:t>Go-live metrics tracking by day in place &amp; monitored by sites</a:t>
            </a:r>
            <a:endParaRPr lang="en-US" sz="1400" dirty="0">
              <a:latin typeface="Arial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819399" y="3810000"/>
            <a:ext cx="6248401" cy="17472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</a:rPr>
              <a:t>Agreement by PeC and sites to close Command Center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</a:rPr>
              <a:t>Initial trend to close more </a:t>
            </a:r>
            <a:r>
              <a:rPr lang="en-US" sz="1400" dirty="0" err="1" smtClean="0">
                <a:latin typeface="Arial" charset="0"/>
              </a:rPr>
              <a:t>ServiceNow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tickets vs newly opened tickets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charset="0"/>
              </a:rPr>
              <a:t>Agreed upon manageable number of  Priority </a:t>
            </a:r>
            <a:r>
              <a:rPr lang="en-US" sz="1400" dirty="0">
                <a:latin typeface="Arial" charset="0"/>
              </a:rPr>
              <a:t>1 tickets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charset="0"/>
              </a:rPr>
              <a:t>Manageable risks/on track for all areas on high vol/risk dashboard</a:t>
            </a:r>
            <a:endParaRPr lang="en-US" sz="1400" dirty="0">
              <a:latin typeface="Arial" charset="0"/>
            </a:endParaRP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charset="0"/>
              </a:rPr>
              <a:t>Go-live metrics by site achieve week 2 targets and KPI tracking in place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</a:rPr>
              <a:t>Revenue tracking and management processes in </a:t>
            </a:r>
            <a:r>
              <a:rPr lang="en-US" sz="1400" dirty="0" smtClean="0">
                <a:latin typeface="Arial" charset="0"/>
              </a:rPr>
              <a:t>place 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Initial local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governance in place 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231775" marR="0" indent="-2317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2819399" y="5709625"/>
            <a:ext cx="6248401" cy="107217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</a:rPr>
              <a:t>Capacity exists for additional demand beyond break-fix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charset="0"/>
              </a:rPr>
              <a:t>Tracking </a:t>
            </a:r>
            <a:r>
              <a:rPr lang="en-US" sz="1400" dirty="0" smtClean="0">
                <a:latin typeface="Arial" charset="0"/>
              </a:rPr>
              <a:t>and evaluation of </a:t>
            </a:r>
            <a:r>
              <a:rPr lang="en-US" sz="1400" dirty="0">
                <a:latin typeface="Arial" charset="0"/>
              </a:rPr>
              <a:t>ongoing Key Performance Indicators </a:t>
            </a:r>
          </a:p>
          <a:p>
            <a:pPr marL="231775" marR="0" indent="-2317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dirty="0">
                <a:latin typeface="Arial" charset="0"/>
              </a:rPr>
              <a:t>Operations model team </a:t>
            </a:r>
            <a:r>
              <a:rPr lang="en-US" sz="1400" dirty="0" smtClean="0">
                <a:latin typeface="Arial" charset="0"/>
              </a:rPr>
              <a:t>and implementation team positioned </a:t>
            </a:r>
            <a:r>
              <a:rPr lang="en-US" sz="1400" dirty="0">
                <a:latin typeface="Arial" charset="0"/>
              </a:rPr>
              <a:t>to address optimizations in the context of the ongoing implementation timeline </a:t>
            </a:r>
            <a:r>
              <a:rPr lang="en-US" sz="1400" dirty="0" smtClean="0">
                <a:latin typeface="Arial" charset="0"/>
              </a:rPr>
              <a:t>  </a:t>
            </a:r>
            <a:endParaRPr lang="en-US" sz="1400" dirty="0">
              <a:latin typeface="Arial" charset="0"/>
            </a:endParaRPr>
          </a:p>
        </p:txBody>
      </p:sp>
      <p:sp>
        <p:nvSpPr>
          <p:cNvPr id="21" name="AutoShape 90"/>
          <p:cNvSpPr>
            <a:spLocks noChangeAspect="1" noChangeArrowheads="1"/>
          </p:cNvSpPr>
          <p:nvPr/>
        </p:nvSpPr>
        <p:spPr bwMode="auto">
          <a:xfrm rot="16200000">
            <a:off x="522558" y="3113356"/>
            <a:ext cx="4114800" cy="32648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41985" tIns="41985" rIns="41985" bIns="41985" anchor="ctr" anchorCtr="1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  <a:lvl2pPr marL="41985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2pPr>
            <a:lvl3pPr marL="83970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3pPr>
            <a:lvl4pPr marL="125955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4pPr>
            <a:lvl5pPr marL="1679399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5pPr>
            <a:lvl6pPr marL="2099248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6pPr>
            <a:lvl7pPr marL="2519096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7pPr>
            <a:lvl8pPr marL="2938948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8pPr>
            <a:lvl9pPr marL="3358797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ctr" defTabSz="8397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Arial"/>
              </a:rPr>
              <a:t>5/25/15 to 6/26/15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AutoShape 90"/>
          <p:cNvSpPr>
            <a:spLocks noChangeAspect="1" noChangeArrowheads="1"/>
          </p:cNvSpPr>
          <p:nvPr/>
        </p:nvSpPr>
        <p:spPr bwMode="auto">
          <a:xfrm rot="16200000">
            <a:off x="1956629" y="6049744"/>
            <a:ext cx="1290027" cy="32648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lIns="41985" tIns="41985" rIns="41985" bIns="41985" anchor="ctr" anchorCtr="1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1pPr>
            <a:lvl2pPr marL="41985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2pPr>
            <a:lvl3pPr marL="83970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3pPr>
            <a:lvl4pPr marL="1259550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4pPr>
            <a:lvl5pPr marL="1679399" algn="ctr" rtl="0" fontAlgn="base">
              <a:spcBef>
                <a:spcPct val="0"/>
              </a:spcBef>
              <a:spcAft>
                <a:spcPct val="0"/>
              </a:spcAft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5pPr>
            <a:lvl6pPr marL="2099248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6pPr>
            <a:lvl7pPr marL="2519096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7pPr>
            <a:lvl8pPr marL="2938948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8pPr>
            <a:lvl9pPr marL="3358797" algn="l" defTabSz="839700" rtl="0" eaLnBrk="1" latinLnBrk="0" hangingPunct="1">
              <a:defRPr sz="2300" kern="1200">
                <a:solidFill>
                  <a:schemeClr val="bg1"/>
                </a:solidFill>
                <a:latin typeface="Arial Narrow" pitchFamily="34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ctr" defTabSz="8397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noProof="0" dirty="0" smtClean="0">
                <a:solidFill>
                  <a:schemeClr val="tx1"/>
                </a:solidFill>
                <a:latin typeface="Arial"/>
              </a:rPr>
              <a:t>6/27/15 to XX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8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 eCare 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stabilization of BWHC/DFCI/PHH </a:t>
            </a:r>
          </a:p>
          <a:p>
            <a:endParaRPr lang="en-US" dirty="0"/>
          </a:p>
          <a:p>
            <a:r>
              <a:rPr lang="en-US" dirty="0" smtClean="0"/>
              <a:t>Continue resolution of high priority items </a:t>
            </a:r>
          </a:p>
          <a:p>
            <a:endParaRPr lang="en-US" dirty="0"/>
          </a:p>
          <a:p>
            <a:r>
              <a:rPr lang="en-US" dirty="0" smtClean="0"/>
              <a:t>Prepare for transition to ongoing operations model when appropriate</a:t>
            </a:r>
          </a:p>
          <a:p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ocus on Group 2 activities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1"/>
            <a:ext cx="381000" cy="2921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7CFD47F-6580-4530-AD46-43FB62D9E1D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Portals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Online tools to help patients</a:t>
            </a:r>
          </a:p>
          <a:p>
            <a:pPr lvl="1"/>
            <a:r>
              <a:rPr lang="en-US" dirty="0" smtClean="0"/>
              <a:t>Interact with </a:t>
            </a:r>
            <a:br>
              <a:rPr lang="en-US" dirty="0" smtClean="0"/>
            </a:br>
            <a:r>
              <a:rPr lang="en-US" dirty="0" smtClean="0"/>
              <a:t>their providers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Access their </a:t>
            </a:r>
            <a:br>
              <a:rPr lang="en-US" dirty="0" smtClean="0"/>
            </a:br>
            <a:r>
              <a:rPr lang="en-US" dirty="0" smtClean="0"/>
              <a:t>medical record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Access a library </a:t>
            </a:r>
            <a:br>
              <a:rPr lang="en-US" dirty="0" smtClean="0"/>
            </a:br>
            <a:r>
              <a:rPr lang="en-US" dirty="0" smtClean="0"/>
              <a:t>of health information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Key patient care technology </a:t>
            </a:r>
          </a:p>
          <a:p>
            <a:pPr lvl="1"/>
            <a:r>
              <a:rPr lang="en-US" dirty="0" smtClean="0"/>
              <a:t>Reduce the cost of patient interactions</a:t>
            </a:r>
          </a:p>
          <a:p>
            <a:pPr lvl="1"/>
            <a:r>
              <a:rPr lang="en-US" dirty="0" smtClean="0"/>
              <a:t>Increase patient self-management and engagement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41120"/>
            <a:ext cx="3943350" cy="315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Portal Adoption by Providers</a:t>
            </a:r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09600" y="1066800"/>
          <a:ext cx="82296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/>
          <a:p>
            <a:fld id="{3EF15454-3208-4ADB-ACDE-DE77171149DC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90800" y="5791200"/>
            <a:ext cx="461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Partners Providers Offering a Patient Portal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  <a:noFill/>
        </p:spPr>
        <p:txBody>
          <a:bodyPr/>
          <a:lstStyle/>
          <a:p>
            <a:fld id="{E1B9B114-0CBD-4E2E-A120-7F77155AC7EE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Growth in Patient Gateway User Accounts</a:t>
            </a:r>
          </a:p>
        </p:txBody>
      </p:sp>
      <p:graphicFrame>
        <p:nvGraphicFramePr>
          <p:cNvPr id="6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660400" y="1041400"/>
          <a:ext cx="8128000" cy="5002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71463" y="6491288"/>
            <a:ext cx="3877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 </a:t>
            </a:r>
            <a:r>
              <a:rPr lang="en-US" sz="1200" b="0" dirty="0"/>
              <a:t>Data as of 12/31 of each </a:t>
            </a:r>
            <a:r>
              <a:rPr lang="en-US" sz="1200" b="0" dirty="0" smtClean="0"/>
              <a:t>year; 2015 </a:t>
            </a:r>
            <a:r>
              <a:rPr lang="en-US" sz="1200" b="0" dirty="0"/>
              <a:t>YTD as of </a:t>
            </a:r>
            <a:r>
              <a:rPr lang="en-US" sz="1200" b="0" dirty="0" smtClean="0"/>
              <a:t>6/19</a:t>
            </a:r>
            <a:r>
              <a:rPr lang="en-US" sz="1200" b="0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Transitioning the Portal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838200"/>
            <a:ext cx="4495800" cy="3200400"/>
          </a:xfrm>
        </p:spPr>
        <p:txBody>
          <a:bodyPr/>
          <a:lstStyle/>
          <a:p>
            <a:r>
              <a:rPr lang="en-US" sz="2000" dirty="0" smtClean="0"/>
              <a:t>Challenges</a:t>
            </a:r>
          </a:p>
          <a:p>
            <a:pPr lvl="1"/>
            <a:r>
              <a:rPr lang="en-US" sz="1800" dirty="0" smtClean="0"/>
              <a:t>How to transition 500,000 users to Partners eCare without disruption? </a:t>
            </a:r>
          </a:p>
          <a:p>
            <a:pPr lvl="1"/>
            <a:r>
              <a:rPr lang="en-US" sz="1800" dirty="0" smtClean="0"/>
              <a:t>What do we offer the patient who has a doctors on the legacy EHR </a:t>
            </a:r>
            <a:r>
              <a:rPr lang="en-US" sz="1800" u="sng" dirty="0" smtClean="0"/>
              <a:t>and</a:t>
            </a:r>
            <a:r>
              <a:rPr lang="en-US" sz="1800" dirty="0" smtClean="0"/>
              <a:t> Epic? Two solutions? One solution with a mix of features? </a:t>
            </a:r>
          </a:p>
          <a:p>
            <a:pPr lvl="1"/>
            <a:r>
              <a:rPr lang="en-US" sz="1800" dirty="0" smtClean="0"/>
              <a:t>How do we incorporate features from other Partners groups?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b="14352"/>
          <a:stretch>
            <a:fillRect/>
          </a:stretch>
        </p:blipFill>
        <p:spPr bwMode="auto">
          <a:xfrm>
            <a:off x="5181600" y="990600"/>
            <a:ext cx="3657600" cy="250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533400" y="3733800"/>
            <a:ext cx="861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Strategy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</a:rPr>
              <a:t>Build a portal framework or superstructure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</a:rPr>
              <a:t>To manage login and authentication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</a:rPr>
              <a:t>With conditional logic to handle Epic/LMR blends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</a:rPr>
              <a:t>Displays menus and manages navigation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</a:rPr>
              <a:t>MyChart and Patient Gateway features “play” in the framework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+mn-lt"/>
              </a:rPr>
              <a:t>Other Partners groups can build features to play in the framework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333333"/>
              </a:solidFill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0" y="6689725"/>
            <a:ext cx="3048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A783E4BF-CA5A-4ADF-A69C-77EA0700B230}" type="slidenum">
              <a:rPr lang="en-US" sz="1000">
                <a:solidFill>
                  <a:schemeClr val="bg1"/>
                </a:solidFill>
              </a:rPr>
              <a:pPr algn="ctr" eaLnBrk="0" hangingPunct="0"/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6200" y="6477000"/>
            <a:ext cx="228600" cy="3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B22BFB58-0EF0-4594-B3B8-02A264D0919C}" type="slidenum">
              <a:rPr lang="en-US" sz="1000">
                <a:solidFill>
                  <a:schemeClr val="bg1"/>
                </a:solidFill>
                <a:latin typeface="Palatino Linotype" pitchFamily="18" charset="0"/>
              </a:rPr>
              <a:pPr algn="ctr" eaLnBrk="0" hangingPunct="0"/>
              <a:t>29</a:t>
            </a:fld>
            <a:endParaRPr lang="en-US" sz="1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2"/>
          <p:cNvSpPr txBox="1">
            <a:spLocks noGrp="1"/>
          </p:cNvSpPr>
          <p:nvPr/>
        </p:nvSpPr>
        <p:spPr bwMode="auto">
          <a:xfrm>
            <a:off x="0" y="6477000"/>
            <a:ext cx="365125" cy="36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5718E378-E0D5-46F0-9788-FA6111FA051D}" type="slidenum">
              <a:rPr lang="en-US" sz="1000">
                <a:solidFill>
                  <a:schemeClr val="bg1"/>
                </a:solidFill>
                <a:latin typeface="Palatino Linotype" pitchFamily="18" charset="0"/>
              </a:rPr>
              <a:pPr algn="ctr" eaLnBrk="0" hangingPunct="0"/>
              <a:t>3</a:t>
            </a:fld>
            <a:endParaRPr lang="en-US" sz="1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20" tIns="45710" rIns="91420" bIns="45710"/>
          <a:lstStyle/>
          <a:p>
            <a:pPr eaLnBrk="1" hangingPunct="1"/>
            <a:r>
              <a:rPr lang="en-US" smtClean="0"/>
              <a:t>Our Mission</a:t>
            </a:r>
          </a:p>
        </p:txBody>
      </p:sp>
      <p:pic>
        <p:nvPicPr>
          <p:cNvPr id="4096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 l="59863" t="55351"/>
          <a:stretch>
            <a:fillRect/>
          </a:stretch>
        </p:blipFill>
        <p:spPr>
          <a:xfrm>
            <a:off x="5395913" y="3868738"/>
            <a:ext cx="3414712" cy="1914525"/>
          </a:xfrm>
          <a:noFill/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3" cstate="print"/>
          <a:srcRect r="69237" b="57523"/>
          <a:stretch>
            <a:fillRect/>
          </a:stretch>
        </p:blipFill>
        <p:spPr bwMode="auto">
          <a:xfrm>
            <a:off x="365125" y="1030288"/>
            <a:ext cx="2571750" cy="19923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3" cstate="print"/>
          <a:srcRect l="59084" b="49033"/>
          <a:stretch>
            <a:fillRect/>
          </a:stretch>
        </p:blipFill>
        <p:spPr bwMode="auto">
          <a:xfrm>
            <a:off x="5397500" y="906463"/>
            <a:ext cx="3282950" cy="22955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3" cstate="print"/>
          <a:srcRect l="3230" t="48128" r="67612"/>
          <a:stretch>
            <a:fillRect/>
          </a:stretch>
        </p:blipFill>
        <p:spPr bwMode="auto">
          <a:xfrm>
            <a:off x="228600" y="3205163"/>
            <a:ext cx="2755900" cy="27495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151188" y="1171575"/>
            <a:ext cx="2154237" cy="41100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43622" tIns="43622" rIns="43622" bIns="43622">
            <a:spAutoFit/>
          </a:bodyPr>
          <a:lstStyle/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r>
              <a:rPr lang="en-US" sz="2600" b="1">
                <a:solidFill>
                  <a:schemeClr val="tx2"/>
                </a:solidFill>
              </a:rPr>
              <a:t>Patient Care</a:t>
            </a: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endParaRPr lang="en-US" sz="2600" b="1">
              <a:solidFill>
                <a:schemeClr val="tx2"/>
              </a:solidFill>
            </a:endParaRP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r>
              <a:rPr lang="en-US" sz="2600" b="1">
                <a:solidFill>
                  <a:schemeClr val="tx2"/>
                </a:solidFill>
              </a:rPr>
              <a:t>Discovery</a:t>
            </a: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endParaRPr lang="en-US" sz="2600" b="1">
              <a:solidFill>
                <a:schemeClr val="tx2"/>
              </a:solidFill>
            </a:endParaRP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endParaRPr lang="en-US" sz="2600" b="1">
              <a:solidFill>
                <a:schemeClr val="tx2"/>
              </a:solidFill>
            </a:endParaRP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endParaRPr lang="en-US" sz="1600" b="1">
              <a:solidFill>
                <a:schemeClr val="tx2"/>
              </a:solidFill>
            </a:endParaRP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r>
              <a:rPr lang="en-US" sz="2600" b="1">
                <a:solidFill>
                  <a:schemeClr val="tx2"/>
                </a:solidFill>
              </a:rPr>
              <a:t>Teaching</a:t>
            </a: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endParaRPr lang="en-US" sz="2600" b="1">
              <a:solidFill>
                <a:schemeClr val="tx2"/>
              </a:solidFill>
            </a:endParaRPr>
          </a:p>
          <a:p>
            <a:pPr algn="ctr" defTabSz="852488" eaLnBrk="0" hangingPunct="0">
              <a:spcBef>
                <a:spcPct val="20000"/>
              </a:spcBef>
              <a:buClr>
                <a:schemeClr val="bg2"/>
              </a:buClr>
            </a:pPr>
            <a:r>
              <a:rPr lang="en-US" sz="2600" b="1">
                <a:solidFill>
                  <a:schemeClr val="tx2"/>
                </a:solidFill>
              </a:rPr>
              <a:t>Community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 txBox="1">
            <a:spLocks noGrp="1"/>
          </p:cNvSpPr>
          <p:nvPr/>
        </p:nvSpPr>
        <p:spPr bwMode="auto">
          <a:xfrm>
            <a:off x="0" y="6689725"/>
            <a:ext cx="3048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83E85EDF-C569-419A-9BAB-AA1264C348DB}" type="slidenum">
              <a:rPr lang="en-US" sz="1000">
                <a:solidFill>
                  <a:schemeClr val="bg1"/>
                </a:solidFill>
              </a:rPr>
              <a:pPr algn="ctr" eaLnBrk="0" hangingPunct="0"/>
              <a:t>30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Physician </a:t>
            </a:r>
            <a:r>
              <a:rPr lang="en-US" dirty="0" smtClean="0"/>
              <a:t>Gateway</a:t>
            </a:r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57200"/>
            <a:r>
              <a:rPr lang="en-US" sz="2000" dirty="0" smtClean="0"/>
              <a:t>An </a:t>
            </a:r>
            <a:r>
              <a:rPr lang="en-US" sz="2000" dirty="0"/>
              <a:t>online information service for physicians who refer patients to Partners HealthCare</a:t>
            </a:r>
          </a:p>
          <a:p>
            <a:pPr marL="457200" indent="-457200"/>
            <a:endParaRPr lang="en-US" sz="2000" dirty="0"/>
          </a:p>
          <a:p>
            <a:pPr marL="457200" indent="-457200"/>
            <a:r>
              <a:rPr lang="en-US" sz="2000" dirty="0"/>
              <a:t>Includes access to various types of health information</a:t>
            </a:r>
          </a:p>
          <a:p>
            <a:pPr marL="857250" lvl="1" indent="-457200"/>
            <a:r>
              <a:rPr lang="en-US" sz="1800" dirty="0"/>
              <a:t>Consult notes</a:t>
            </a:r>
          </a:p>
          <a:p>
            <a:pPr marL="857250" lvl="1" indent="-457200"/>
            <a:r>
              <a:rPr lang="en-US" sz="1800" dirty="0"/>
              <a:t>Radiology reports</a:t>
            </a:r>
          </a:p>
          <a:p>
            <a:pPr marL="857250" lvl="1" indent="-457200"/>
            <a:r>
              <a:rPr lang="en-US" sz="1800" dirty="0"/>
              <a:t>Discharge summaries</a:t>
            </a:r>
          </a:p>
          <a:p>
            <a:pPr marL="857250" lvl="1" indent="-457200"/>
            <a:r>
              <a:rPr lang="en-US" sz="1800" dirty="0"/>
              <a:t>Medications</a:t>
            </a:r>
          </a:p>
          <a:p>
            <a:pPr marL="857250" lvl="1" indent="-457200"/>
            <a:r>
              <a:rPr lang="en-US" sz="1800" dirty="0"/>
              <a:t>Allergies</a:t>
            </a:r>
          </a:p>
          <a:p>
            <a:pPr marL="857250" lvl="1" indent="-457200"/>
            <a:r>
              <a:rPr lang="en-US" sz="1800" dirty="0"/>
              <a:t>Test results</a:t>
            </a:r>
          </a:p>
          <a:p>
            <a:pPr marL="857250" lvl="1" indent="-457200"/>
            <a:r>
              <a:rPr lang="en-US" sz="1800" dirty="0"/>
              <a:t>Visit history</a:t>
            </a:r>
          </a:p>
          <a:p>
            <a:pPr marL="857250" lvl="1" indent="-457200"/>
            <a:r>
              <a:rPr lang="en-US" sz="1800" dirty="0"/>
              <a:t>Providers of care</a:t>
            </a:r>
          </a:p>
          <a:p>
            <a:pPr marL="857250" lvl="1" indent="-457200"/>
            <a:endParaRPr lang="en-US" sz="1800" dirty="0"/>
          </a:p>
          <a:p>
            <a:pPr marL="457200" indent="-457200"/>
            <a:r>
              <a:rPr lang="en-US" sz="2000" dirty="0"/>
              <a:t>Also, notification of admission and discharge </a:t>
            </a:r>
            <a:r>
              <a:rPr lang="en-US" sz="2000" dirty="0" smtClean="0"/>
              <a:t>events</a:t>
            </a:r>
          </a:p>
          <a:p>
            <a:pPr marL="457200" indent="-457200"/>
            <a:endParaRPr lang="en-US" sz="2000" dirty="0"/>
          </a:p>
          <a:p>
            <a:pPr marL="457200" indent="-457200"/>
            <a:r>
              <a:rPr lang="en-US" sz="2000" dirty="0" smtClean="0"/>
              <a:t>Currently more than 2,000 active referring physician users</a:t>
            </a:r>
            <a:endParaRPr lang="en-US" sz="2000" dirty="0"/>
          </a:p>
          <a:p>
            <a:pPr marL="857250" lvl="1" indent="-4572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Enterprise Data Warehousing: Goals</a:t>
            </a:r>
            <a:endParaRPr 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Marketplace dynamics are </a:t>
            </a:r>
            <a:r>
              <a:rPr lang="en-US" sz="2000" u="sng" dirty="0" smtClean="0"/>
              <a:t>increasing the demand </a:t>
            </a:r>
            <a:r>
              <a:rPr lang="en-US" sz="2000" dirty="0" smtClean="0"/>
              <a:t>on Partners to </a:t>
            </a:r>
            <a:r>
              <a:rPr lang="en-US" sz="2000" u="sng" dirty="0" smtClean="0"/>
              <a:t>understand</a:t>
            </a:r>
            <a:r>
              <a:rPr lang="en-US" sz="2000" dirty="0" smtClean="0"/>
              <a:t> its patient care business and </a:t>
            </a:r>
            <a:r>
              <a:rPr lang="en-US" sz="2000" u="sng" dirty="0" smtClean="0"/>
              <a:t>drive improvements </a:t>
            </a:r>
            <a:r>
              <a:rPr lang="en-US" sz="2000" dirty="0" smtClean="0"/>
              <a:t>that will increase the value of that care to purchasers of healthcare, patients and their families </a:t>
            </a:r>
          </a:p>
          <a:p>
            <a:endParaRPr lang="en-US" sz="2000" dirty="0" smtClean="0"/>
          </a:p>
          <a:p>
            <a:r>
              <a:rPr lang="en-US" sz="2000" dirty="0" smtClean="0"/>
              <a:t>To enable this analysis of current performance and drive clinical transformation, Partners must establish</a:t>
            </a:r>
          </a:p>
          <a:p>
            <a:pPr lvl="1"/>
            <a:r>
              <a:rPr lang="en-US" sz="1800" dirty="0" smtClean="0"/>
              <a:t>a </a:t>
            </a:r>
            <a:r>
              <a:rPr lang="en-US" sz="1800" u="sng" dirty="0" smtClean="0"/>
              <a:t>repository</a:t>
            </a:r>
            <a:r>
              <a:rPr lang="en-US" sz="1800" dirty="0" smtClean="0"/>
              <a:t> of clinical, administrative and financial data </a:t>
            </a:r>
          </a:p>
          <a:p>
            <a:pPr lvl="1"/>
            <a:r>
              <a:rPr lang="en-US" sz="1800" u="sng" dirty="0" smtClean="0"/>
              <a:t>tools</a:t>
            </a:r>
            <a:r>
              <a:rPr lang="en-US" sz="1800" dirty="0" smtClean="0"/>
              <a:t> to manage and query this data</a:t>
            </a:r>
          </a:p>
          <a:p>
            <a:pPr lvl="1"/>
            <a:r>
              <a:rPr lang="en-US" sz="1800" u="sng" dirty="0" smtClean="0"/>
              <a:t>services</a:t>
            </a:r>
            <a:r>
              <a:rPr lang="en-US" sz="1800" dirty="0" smtClean="0"/>
              <a:t> to assist users in their understanding of the data and use of the tools, and </a:t>
            </a:r>
          </a:p>
          <a:p>
            <a:pPr lvl="1"/>
            <a:r>
              <a:rPr lang="en-US" sz="1800" u="sng" dirty="0" smtClean="0"/>
              <a:t>governance</a:t>
            </a:r>
            <a:r>
              <a:rPr lang="en-US" sz="1800" dirty="0" smtClean="0"/>
              <a:t>, policies and decision-making to ensure responsiveness, privacy and information security</a:t>
            </a:r>
          </a:p>
          <a:p>
            <a:pPr lvl="1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Partners Enterprise Data Warehouse</a:t>
            </a:r>
          </a:p>
        </p:txBody>
      </p:sp>
      <p:sp>
        <p:nvSpPr>
          <p:cNvPr id="12322" name="TextBox 52"/>
          <p:cNvSpPr txBox="1">
            <a:spLocks noChangeArrowheads="1"/>
          </p:cNvSpPr>
          <p:nvPr/>
        </p:nvSpPr>
        <p:spPr bwMode="auto">
          <a:xfrm>
            <a:off x="419101" y="1376521"/>
            <a:ext cx="1522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INTERNAL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SYSTEMS</a:t>
            </a:r>
          </a:p>
        </p:txBody>
      </p:sp>
      <p:sp>
        <p:nvSpPr>
          <p:cNvPr id="12325" name="TextBox 56"/>
          <p:cNvSpPr txBox="1">
            <a:spLocks noChangeArrowheads="1"/>
          </p:cNvSpPr>
          <p:nvPr/>
        </p:nvSpPr>
        <p:spPr bwMode="auto">
          <a:xfrm>
            <a:off x="419101" y="3265646"/>
            <a:ext cx="1522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EXTERNAL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SYSTEMS</a:t>
            </a:r>
          </a:p>
        </p:txBody>
      </p:sp>
      <p:sp>
        <p:nvSpPr>
          <p:cNvPr id="12331" name="TextBox 62"/>
          <p:cNvSpPr txBox="1">
            <a:spLocks noChangeArrowheads="1"/>
          </p:cNvSpPr>
          <p:nvPr/>
        </p:nvSpPr>
        <p:spPr bwMode="auto">
          <a:xfrm>
            <a:off x="450851" y="4578509"/>
            <a:ext cx="1522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PURCHASED</a:t>
            </a:r>
          </a:p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</a:rPr>
              <a:t>DATA</a:t>
            </a:r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0"/>
          </p:nvPr>
        </p:nvSpPr>
        <p:spPr>
          <a:xfrm>
            <a:off x="0" y="6550139"/>
            <a:ext cx="381000" cy="304800"/>
          </a:xfrm>
        </p:spPr>
        <p:txBody>
          <a:bodyPr/>
          <a:lstStyle/>
          <a:p>
            <a:fld id="{D64CFDB9-29F1-4E03-98CD-C41F5EACA4D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9" name="Flowchart: Magnetic Disk 78"/>
          <p:cNvSpPr/>
          <p:nvPr/>
        </p:nvSpPr>
        <p:spPr>
          <a:xfrm>
            <a:off x="916198" y="2171727"/>
            <a:ext cx="1246874" cy="809374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/>
            </a:solidFill>
          </a:ln>
          <a:effectLst>
            <a:outerShdw blurRad="254000" dir="540000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prstClr val="white"/>
              </a:solidFill>
            </a:endParaRPr>
          </a:p>
          <a:p>
            <a:pPr algn="ctr"/>
            <a:r>
              <a:rPr lang="en-US" sz="1100" dirty="0" err="1" smtClean="0">
                <a:solidFill>
                  <a:prstClr val="white"/>
                </a:solidFill>
              </a:rPr>
              <a:t>EPSi</a:t>
            </a: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80" name="Group 34"/>
          <p:cNvGrpSpPr>
            <a:grpSpLocks noChangeAspect="1"/>
          </p:cNvGrpSpPr>
          <p:nvPr/>
        </p:nvGrpSpPr>
        <p:grpSpPr>
          <a:xfrm>
            <a:off x="533401" y="3365204"/>
            <a:ext cx="1582604" cy="1082352"/>
            <a:chOff x="-222737" y="3135759"/>
            <a:chExt cx="1891325" cy="1293488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81" name="Group 100"/>
            <p:cNvGrpSpPr/>
            <p:nvPr/>
          </p:nvGrpSpPr>
          <p:grpSpPr>
            <a:xfrm>
              <a:off x="239838" y="3135759"/>
              <a:ext cx="1428750" cy="648725"/>
              <a:chOff x="146051" y="3323324"/>
              <a:chExt cx="1428750" cy="648725"/>
            </a:xfrm>
            <a:grpFill/>
          </p:grpSpPr>
          <p:sp>
            <p:nvSpPr>
              <p:cNvPr id="94" name="Flowchart: Document 93"/>
              <p:cNvSpPr/>
              <p:nvPr/>
            </p:nvSpPr>
            <p:spPr>
              <a:xfrm>
                <a:off x="323287" y="3335606"/>
                <a:ext cx="1197820" cy="636443"/>
              </a:xfrm>
              <a:prstGeom prst="flowChartDocument">
                <a:avLst/>
              </a:prstGeom>
              <a:grpFill/>
              <a:ln w="19050">
                <a:solidFill>
                  <a:schemeClr val="bg1"/>
                </a:solidFill>
              </a:ln>
              <a:effectLst>
                <a:outerShdw blurRad="254000" dir="5400000">
                  <a:srgbClr val="000000">
                    <a:alpha val="7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46051" y="3323324"/>
                <a:ext cx="1428750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2" name="Group 96"/>
            <p:cNvGrpSpPr/>
            <p:nvPr/>
          </p:nvGrpSpPr>
          <p:grpSpPr>
            <a:xfrm>
              <a:off x="157776" y="3252988"/>
              <a:ext cx="1428750" cy="648725"/>
              <a:chOff x="146051" y="3323324"/>
              <a:chExt cx="1428750" cy="648725"/>
            </a:xfrm>
            <a:grpFill/>
          </p:grpSpPr>
          <p:sp>
            <p:nvSpPr>
              <p:cNvPr id="92" name="Flowchart: Document 91"/>
              <p:cNvSpPr/>
              <p:nvPr/>
            </p:nvSpPr>
            <p:spPr>
              <a:xfrm>
                <a:off x="323287" y="3335606"/>
                <a:ext cx="1197820" cy="636443"/>
              </a:xfrm>
              <a:prstGeom prst="flowChartDocument">
                <a:avLst/>
              </a:prstGeom>
              <a:grpFill/>
              <a:ln w="19050">
                <a:solidFill>
                  <a:schemeClr val="bg1"/>
                </a:solidFill>
              </a:ln>
              <a:effectLst>
                <a:outerShdw blurRad="254000" dir="5400000">
                  <a:srgbClr val="000000">
                    <a:alpha val="7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46051" y="3323324"/>
                <a:ext cx="1428750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</a:rPr>
                  <a:t>CMS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3" name="Group 93"/>
            <p:cNvGrpSpPr/>
            <p:nvPr/>
          </p:nvGrpSpPr>
          <p:grpSpPr>
            <a:xfrm>
              <a:off x="63991" y="3417109"/>
              <a:ext cx="1428750" cy="648725"/>
              <a:chOff x="146051" y="3323324"/>
              <a:chExt cx="1428750" cy="648725"/>
            </a:xfrm>
            <a:grpFill/>
          </p:grpSpPr>
          <p:sp>
            <p:nvSpPr>
              <p:cNvPr id="90" name="Flowchart: Document 89"/>
              <p:cNvSpPr/>
              <p:nvPr/>
            </p:nvSpPr>
            <p:spPr>
              <a:xfrm>
                <a:off x="323287" y="3335606"/>
                <a:ext cx="1197820" cy="636443"/>
              </a:xfrm>
              <a:prstGeom prst="flowChartDocument">
                <a:avLst/>
              </a:prstGeom>
              <a:grpFill/>
              <a:ln w="19050">
                <a:solidFill>
                  <a:schemeClr val="bg1"/>
                </a:solidFill>
              </a:ln>
              <a:effectLst>
                <a:outerShdw blurRad="254000" dir="5400000">
                  <a:srgbClr val="000000">
                    <a:alpha val="7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46051" y="3323324"/>
                <a:ext cx="1428750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</a:rPr>
                  <a:t>Harvard Pilgrim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" name="Group 8"/>
            <p:cNvGrpSpPr/>
            <p:nvPr/>
          </p:nvGrpSpPr>
          <p:grpSpPr>
            <a:xfrm>
              <a:off x="-29794" y="3604676"/>
              <a:ext cx="1428750" cy="648725"/>
              <a:chOff x="146051" y="3323324"/>
              <a:chExt cx="1428750" cy="648725"/>
            </a:xfrm>
            <a:grpFill/>
          </p:grpSpPr>
          <p:sp>
            <p:nvSpPr>
              <p:cNvPr id="88" name="Flowchart: Document 5"/>
              <p:cNvSpPr/>
              <p:nvPr/>
            </p:nvSpPr>
            <p:spPr>
              <a:xfrm>
                <a:off x="323287" y="3335606"/>
                <a:ext cx="1197820" cy="636443"/>
              </a:xfrm>
              <a:prstGeom prst="flowChartDocument">
                <a:avLst/>
              </a:prstGeom>
              <a:grpFill/>
              <a:ln w="19050">
                <a:solidFill>
                  <a:schemeClr val="bg1"/>
                </a:solidFill>
              </a:ln>
              <a:effectLst>
                <a:outerShdw blurRad="254000" dir="5400000">
                  <a:srgbClr val="000000">
                    <a:alpha val="7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146051" y="3323324"/>
                <a:ext cx="1428750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</a:rPr>
                  <a:t>Tufts Health Plan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Group 90"/>
            <p:cNvGrpSpPr/>
            <p:nvPr/>
          </p:nvGrpSpPr>
          <p:grpSpPr>
            <a:xfrm>
              <a:off x="-222737" y="3780522"/>
              <a:ext cx="1527909" cy="648725"/>
              <a:chOff x="46891" y="3323324"/>
              <a:chExt cx="1527909" cy="648725"/>
            </a:xfrm>
            <a:grpFill/>
          </p:grpSpPr>
          <p:sp>
            <p:nvSpPr>
              <p:cNvPr id="86" name="Flowchart: Document 85"/>
              <p:cNvSpPr/>
              <p:nvPr/>
            </p:nvSpPr>
            <p:spPr>
              <a:xfrm>
                <a:off x="323287" y="3335606"/>
                <a:ext cx="1197820" cy="636443"/>
              </a:xfrm>
              <a:prstGeom prst="flowChartDocument">
                <a:avLst/>
              </a:prstGeom>
              <a:grpFill/>
              <a:ln w="19050">
                <a:solidFill>
                  <a:schemeClr val="bg1"/>
                </a:solidFill>
              </a:ln>
              <a:effectLst>
                <a:outerShdw blurRad="254000" dir="5400000">
                  <a:srgbClr val="000000">
                    <a:alpha val="7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6891" y="3323324"/>
                <a:ext cx="1527909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solidFill>
                      <a:schemeClr val="bg1"/>
                    </a:solidFill>
                  </a:rPr>
                  <a:t>BCBS of MA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6" name="Group 1"/>
          <p:cNvGrpSpPr/>
          <p:nvPr/>
        </p:nvGrpSpPr>
        <p:grpSpPr>
          <a:xfrm>
            <a:off x="2959500" y="838200"/>
            <a:ext cx="3399746" cy="396773"/>
            <a:chOff x="2582580" y="831000"/>
            <a:chExt cx="3947594" cy="460710"/>
          </a:xfrm>
        </p:grpSpPr>
        <p:grpSp>
          <p:nvGrpSpPr>
            <p:cNvPr id="97" name="Group 121"/>
            <p:cNvGrpSpPr/>
            <p:nvPr/>
          </p:nvGrpSpPr>
          <p:grpSpPr>
            <a:xfrm rot="16200000" flipH="1" flipV="1">
              <a:off x="4456622" y="-781842"/>
              <a:ext cx="199510" cy="3947594"/>
              <a:chOff x="2177220" y="1113304"/>
              <a:chExt cx="344804" cy="2028077"/>
            </a:xfrm>
          </p:grpSpPr>
          <p:cxnSp>
            <p:nvCxnSpPr>
              <p:cNvPr id="99" name="Straight Connector 98"/>
              <p:cNvCxnSpPr/>
              <p:nvPr/>
            </p:nvCxnSpPr>
            <p:spPr>
              <a:xfrm>
                <a:off x="2178242" y="1113304"/>
                <a:ext cx="0" cy="2028077"/>
              </a:xfrm>
              <a:prstGeom prst="line">
                <a:avLst/>
              </a:prstGeom>
              <a:ln w="254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177220" y="2124075"/>
                <a:ext cx="344804" cy="0"/>
              </a:xfrm>
              <a:prstGeom prst="line">
                <a:avLst/>
              </a:prstGeom>
              <a:ln w="25400">
                <a:solidFill>
                  <a:schemeClr val="accent5">
                    <a:lumMod val="7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Rectangle 97"/>
            <p:cNvSpPr/>
            <p:nvPr/>
          </p:nvSpPr>
          <p:spPr>
            <a:xfrm>
              <a:off x="3276336" y="831000"/>
              <a:ext cx="2591326" cy="2948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50" dirty="0" smtClean="0">
                  <a:solidFill>
                    <a:srgbClr val="3F3F3F">
                      <a:lumMod val="75000"/>
                    </a:srgbClr>
                  </a:solidFill>
                  <a:cs typeface="Arial" pitchFamily="34" charset="0"/>
                </a:rPr>
                <a:t>Metadata, Security </a:t>
              </a:r>
              <a:r>
                <a:rPr lang="en-US" sz="1050" dirty="0">
                  <a:solidFill>
                    <a:srgbClr val="3F3F3F">
                      <a:lumMod val="75000"/>
                    </a:srgbClr>
                  </a:solidFill>
                  <a:cs typeface="Arial" pitchFamily="34" charset="0"/>
                </a:rPr>
                <a:t>and Auditing</a:t>
              </a:r>
            </a:p>
          </p:txBody>
        </p:sp>
      </p:grpSp>
      <p:sp>
        <p:nvSpPr>
          <p:cNvPr id="101" name="Donut 8"/>
          <p:cNvSpPr/>
          <p:nvPr/>
        </p:nvSpPr>
        <p:spPr>
          <a:xfrm>
            <a:off x="2154867" y="1080327"/>
            <a:ext cx="5003901" cy="4974809"/>
          </a:xfrm>
          <a:prstGeom prst="donut">
            <a:avLst>
              <a:gd name="adj" fmla="val 5281"/>
            </a:avLst>
          </a:prstGeom>
          <a:solidFill>
            <a:srgbClr val="3399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F3F3F"/>
              </a:solidFill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3320852" y="2429791"/>
            <a:ext cx="573765" cy="386092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5556903" y="2429791"/>
            <a:ext cx="690915" cy="444747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 flipV="1">
            <a:off x="5389339" y="4455232"/>
            <a:ext cx="452430" cy="474022"/>
          </a:xfrm>
          <a:prstGeom prst="straightConnector1">
            <a:avLst/>
          </a:prstGeom>
          <a:ln w="1143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3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3320852" y="4447555"/>
            <a:ext cx="665743" cy="468347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3"/>
          <p:cNvGrpSpPr/>
          <p:nvPr/>
        </p:nvGrpSpPr>
        <p:grpSpPr>
          <a:xfrm>
            <a:off x="2667001" y="1269953"/>
            <a:ext cx="3966210" cy="4199782"/>
            <a:chOff x="2730500" y="1730874"/>
            <a:chExt cx="3683000" cy="3993016"/>
          </a:xfrm>
          <a:solidFill>
            <a:srgbClr val="339933">
              <a:alpha val="50000"/>
            </a:srgbClr>
          </a:solidFill>
        </p:grpSpPr>
        <p:sp>
          <p:nvSpPr>
            <p:cNvPr id="107" name="Donut 106"/>
            <p:cNvSpPr/>
            <p:nvPr/>
          </p:nvSpPr>
          <p:spPr>
            <a:xfrm>
              <a:off x="2730500" y="2040890"/>
              <a:ext cx="3683000" cy="3683000"/>
            </a:xfrm>
            <a:prstGeom prst="donut">
              <a:avLst>
                <a:gd name="adj" fmla="val 76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F3F3F"/>
                </a:solidFill>
              </a:endParaRPr>
            </a:p>
          </p:txBody>
        </p:sp>
        <p:grpSp>
          <p:nvGrpSpPr>
            <p:cNvPr id="108" name="Group 2"/>
            <p:cNvGrpSpPr/>
            <p:nvPr/>
          </p:nvGrpSpPr>
          <p:grpSpPr>
            <a:xfrm>
              <a:off x="3592841" y="1730874"/>
              <a:ext cx="1972776" cy="504171"/>
              <a:chOff x="3592841" y="1730874"/>
              <a:chExt cx="1972776" cy="504171"/>
            </a:xfrm>
            <a:grpFill/>
          </p:grpSpPr>
          <p:grpSp>
            <p:nvGrpSpPr>
              <p:cNvPr id="109" name="Group 126"/>
              <p:cNvGrpSpPr/>
              <p:nvPr/>
            </p:nvGrpSpPr>
            <p:grpSpPr>
              <a:xfrm rot="16200000" flipH="1" flipV="1">
                <a:off x="4531219" y="1548540"/>
                <a:ext cx="153810" cy="1219200"/>
                <a:chOff x="2230003" y="1428256"/>
                <a:chExt cx="277902" cy="1304925"/>
              </a:xfrm>
              <a:grpFill/>
            </p:grpSpPr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2230003" y="1428256"/>
                  <a:ext cx="0" cy="1304925"/>
                </a:xfrm>
                <a:prstGeom prst="line">
                  <a:avLst/>
                </a:prstGeom>
                <a:grpFill/>
                <a:ln w="254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rot="5400000" flipV="1">
                  <a:off x="2370188" y="1945810"/>
                  <a:ext cx="6864" cy="268571"/>
                </a:xfrm>
                <a:prstGeom prst="line">
                  <a:avLst/>
                </a:prstGeom>
                <a:grpFill/>
                <a:ln w="25400">
                  <a:solidFill>
                    <a:schemeClr val="accent5">
                      <a:lumMod val="75000"/>
                    </a:schemeClr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Rectangle 109"/>
              <p:cNvSpPr/>
              <p:nvPr/>
            </p:nvSpPr>
            <p:spPr>
              <a:xfrm>
                <a:off x="3592841" y="1730874"/>
                <a:ext cx="1972776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050" dirty="0" smtClean="0">
                    <a:solidFill>
                      <a:srgbClr val="3F3F3F">
                        <a:lumMod val="75000"/>
                      </a:srgbClr>
                    </a:solidFill>
                    <a:cs typeface="Arial" pitchFamily="34" charset="0"/>
                  </a:rPr>
                  <a:t>Common, Linkable Identifiers </a:t>
                </a:r>
              </a:p>
              <a:p>
                <a:pPr algn="ctr">
                  <a:defRPr/>
                </a:pPr>
                <a:r>
                  <a:rPr lang="en-US" sz="1050" dirty="0" smtClean="0">
                    <a:solidFill>
                      <a:srgbClr val="3F3F3F">
                        <a:lumMod val="75000"/>
                      </a:srgbClr>
                    </a:solidFill>
                    <a:cs typeface="Arial" pitchFamily="34" charset="0"/>
                  </a:rPr>
                  <a:t>(Pat, Prov, Loc)</a:t>
                </a:r>
                <a:endParaRPr lang="en-US" sz="1050" dirty="0">
                  <a:solidFill>
                    <a:srgbClr val="3F3F3F">
                      <a:lumMod val="75000"/>
                    </a:srgbClr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13" name="Oval 112"/>
          <p:cNvSpPr/>
          <p:nvPr/>
        </p:nvSpPr>
        <p:spPr>
          <a:xfrm>
            <a:off x="2920446" y="2068234"/>
            <a:ext cx="746124" cy="74612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800" dirty="0" smtClean="0">
                <a:solidFill>
                  <a:prstClr val="white"/>
                </a:solidFill>
                <a:cs typeface="Arial" pitchFamily="34" charset="0"/>
              </a:rPr>
              <a:t>Pat Fin</a:t>
            </a:r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800" b="1" dirty="0">
                <a:solidFill>
                  <a:prstClr val="white"/>
                </a:solidFill>
                <a:cs typeface="Arial" pitchFamily="34" charset="0"/>
              </a:rPr>
            </a:br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>Source </a:t>
            </a: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Mart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2532371" y="3326047"/>
            <a:ext cx="746124" cy="74612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>Payer</a:t>
            </a:r>
            <a:br>
              <a:rPr lang="en-US" sz="800" b="1" dirty="0">
                <a:solidFill>
                  <a:prstClr val="white"/>
                </a:solidFill>
                <a:cs typeface="Arial" pitchFamily="34" charset="0"/>
              </a:rPr>
            </a:br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>Source </a:t>
            </a: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Mart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5713428" y="2128414"/>
            <a:ext cx="746124" cy="74612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Clinical</a:t>
            </a:r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800" b="1" dirty="0">
                <a:solidFill>
                  <a:prstClr val="white"/>
                </a:solidFill>
                <a:cs typeface="Arial" pitchFamily="34" charset="0"/>
              </a:rPr>
            </a:br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>Source </a:t>
            </a: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Mart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6077717" y="3307193"/>
            <a:ext cx="746124" cy="74612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IDEA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17" name="Oval 19"/>
          <p:cNvSpPr/>
          <p:nvPr/>
        </p:nvSpPr>
        <p:spPr>
          <a:xfrm>
            <a:off x="2947789" y="4542841"/>
            <a:ext cx="746124" cy="74612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Epic</a:t>
            </a:r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800" b="1" dirty="0">
                <a:solidFill>
                  <a:prstClr val="white"/>
                </a:solidFill>
                <a:cs typeface="Arial" pitchFamily="34" charset="0"/>
              </a:rPr>
            </a:br>
            <a:r>
              <a:rPr lang="en-US" sz="800" b="1" dirty="0">
                <a:solidFill>
                  <a:prstClr val="white"/>
                </a:solidFill>
                <a:cs typeface="Arial" pitchFamily="34" charset="0"/>
              </a:rPr>
              <a:t>Source </a:t>
            </a: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Mart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118" name="Group 133"/>
          <p:cNvGrpSpPr/>
          <p:nvPr/>
        </p:nvGrpSpPr>
        <p:grpSpPr>
          <a:xfrm>
            <a:off x="3788736" y="5025738"/>
            <a:ext cx="1768167" cy="767332"/>
            <a:chOff x="3334775" y="5448300"/>
            <a:chExt cx="2570725" cy="1115618"/>
          </a:xfrm>
        </p:grpSpPr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20732"/>
            <a:stretch>
              <a:fillRect/>
            </a:stretch>
          </p:blipFill>
          <p:spPr bwMode="auto">
            <a:xfrm>
              <a:off x="3869696" y="5448300"/>
              <a:ext cx="1477004" cy="936637"/>
            </a:xfrm>
            <a:prstGeom prst="roundRect">
              <a:avLst>
                <a:gd name="adj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8333" t="36000" r="16250" b="12000"/>
            <a:stretch>
              <a:fillRect/>
            </a:stretch>
          </p:blipFill>
          <p:spPr bwMode="auto">
            <a:xfrm>
              <a:off x="3334775" y="6081747"/>
              <a:ext cx="970525" cy="482171"/>
            </a:xfrm>
            <a:prstGeom prst="roundRect">
              <a:avLst>
                <a:gd name="adj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7083" t="27454" r="16667" b="6000"/>
            <a:stretch>
              <a:fillRect/>
            </a:stretch>
          </p:blipFill>
          <p:spPr bwMode="auto">
            <a:xfrm>
              <a:off x="4914003" y="5877969"/>
              <a:ext cx="991497" cy="622449"/>
            </a:xfrm>
            <a:prstGeom prst="roundRect">
              <a:avLst>
                <a:gd name="adj" fmla="val 0"/>
              </a:avLst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22" name="Straight Arrow Connector 121"/>
          <p:cNvCxnSpPr>
            <a:endCxn id="114" idx="2"/>
          </p:cNvCxnSpPr>
          <p:nvPr/>
        </p:nvCxnSpPr>
        <p:spPr>
          <a:xfrm flipV="1">
            <a:off x="1974658" y="3699109"/>
            <a:ext cx="557713" cy="57403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129" idx="2"/>
          </p:cNvCxnSpPr>
          <p:nvPr/>
        </p:nvCxnSpPr>
        <p:spPr>
          <a:xfrm flipH="1" flipV="1">
            <a:off x="6790853" y="3793783"/>
            <a:ext cx="496674" cy="157662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79" idx="4"/>
            <a:endCxn id="113" idx="2"/>
          </p:cNvCxnSpPr>
          <p:nvPr/>
        </p:nvCxnSpPr>
        <p:spPr>
          <a:xfrm flipV="1">
            <a:off x="2163072" y="2441297"/>
            <a:ext cx="757374" cy="135117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2321197" y="5031159"/>
            <a:ext cx="647422" cy="293356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146" idx="2"/>
            <a:endCxn id="115" idx="2"/>
          </p:cNvCxnSpPr>
          <p:nvPr/>
        </p:nvCxnSpPr>
        <p:spPr>
          <a:xfrm flipH="1" flipV="1">
            <a:off x="6459553" y="2501475"/>
            <a:ext cx="732761" cy="209758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51" idx="2"/>
          </p:cNvCxnSpPr>
          <p:nvPr/>
        </p:nvCxnSpPr>
        <p:spPr>
          <a:xfrm flipH="1" flipV="1">
            <a:off x="6304560" y="5118440"/>
            <a:ext cx="631291" cy="287894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54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Flowchart: Magnetic Disk 32"/>
          <p:cNvSpPr/>
          <p:nvPr/>
        </p:nvSpPr>
        <p:spPr>
          <a:xfrm>
            <a:off x="1074323" y="4919827"/>
            <a:ext cx="1246874" cy="809374"/>
          </a:xfrm>
          <a:prstGeom prst="flowChartMagneticDisk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>
            <a:outerShdw blurRad="254000" dir="540000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prstClr val="white"/>
                </a:solidFill>
              </a:rPr>
              <a:t>Epic</a:t>
            </a:r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129" name="Flowchart: Magnetic Disk 128"/>
          <p:cNvSpPr/>
          <p:nvPr/>
        </p:nvSpPr>
        <p:spPr>
          <a:xfrm>
            <a:off x="7287527" y="3663550"/>
            <a:ext cx="1246874" cy="575788"/>
          </a:xfrm>
          <a:prstGeom prst="flowChartMagneticDisk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bg1"/>
            </a:solidFill>
          </a:ln>
          <a:effectLst>
            <a:outerShdw blurRad="254000" dir="540000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 smtClean="0">
              <a:solidFill>
                <a:prstClr val="white"/>
              </a:solidFill>
            </a:endParaRPr>
          </a:p>
          <a:p>
            <a:pPr algn="ctr"/>
            <a:r>
              <a:rPr lang="en-US" sz="800" dirty="0" smtClean="0">
                <a:solidFill>
                  <a:prstClr val="white"/>
                </a:solidFill>
              </a:rPr>
              <a:t>IDEA – Instant Data Entry Application</a:t>
            </a:r>
            <a:endParaRPr lang="en-US" sz="800" dirty="0">
              <a:solidFill>
                <a:prstClr val="white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4041815" y="2779283"/>
            <a:ext cx="1347524" cy="1645920"/>
          </a:xfrm>
          <a:prstGeom prst="roundRect">
            <a:avLst>
              <a:gd name="adj" fmla="val 457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4101259" y="3608407"/>
            <a:ext cx="1227504" cy="137160"/>
          </a:xfrm>
          <a:prstGeom prst="roundRect">
            <a:avLst/>
          </a:prstGeom>
          <a:solidFill>
            <a:srgbClr val="009900">
              <a:alpha val="75000"/>
            </a:srgbClr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>
                <a:solidFill>
                  <a:prstClr val="white"/>
                </a:solidFill>
                <a:cs typeface="Arial" pitchFamily="34" charset="0"/>
              </a:rPr>
              <a:t>Population Insights</a:t>
            </a:r>
            <a:r>
              <a:rPr lang="en-US" sz="600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endParaRPr lang="en-US" sz="6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4108863" y="3279509"/>
            <a:ext cx="1227504" cy="137160"/>
          </a:xfrm>
          <a:prstGeom prst="roundRect">
            <a:avLst/>
          </a:prstGeom>
          <a:solidFill>
            <a:srgbClr val="339933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defRPr/>
            </a:pPr>
            <a:r>
              <a:rPr lang="en-US" sz="600" dirty="0" smtClean="0">
                <a:solidFill>
                  <a:prstClr val="white"/>
                </a:solidFill>
                <a:cs typeface="Arial" pitchFamily="34" charset="0"/>
              </a:rPr>
              <a:t>Episodes of Care</a:t>
            </a:r>
            <a:endParaRPr lang="en-US" sz="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4101259" y="2966784"/>
            <a:ext cx="1227504" cy="137160"/>
          </a:xfrm>
          <a:prstGeom prst="roundRect">
            <a:avLst/>
          </a:prstGeom>
          <a:solidFill>
            <a:srgbClr val="339933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defRPr/>
            </a:pPr>
            <a:r>
              <a:rPr lang="en-US" sz="600" dirty="0" smtClean="0">
                <a:solidFill>
                  <a:prstClr val="white"/>
                </a:solidFill>
                <a:cs typeface="Arial" pitchFamily="34" charset="0"/>
              </a:rPr>
              <a:t>Cohort Finder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4101259" y="2807015"/>
            <a:ext cx="1227504" cy="137160"/>
          </a:xfrm>
          <a:prstGeom prst="roundRect">
            <a:avLst/>
          </a:prstGeom>
          <a:solidFill>
            <a:srgbClr val="339933"/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 smtClean="0">
                <a:solidFill>
                  <a:prstClr val="white"/>
                </a:solidFill>
                <a:cs typeface="Arial" pitchFamily="34" charset="0"/>
              </a:rPr>
              <a:t>Healthcare Directions</a:t>
            </a:r>
            <a:endParaRPr lang="en-US" sz="6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5" name="Donut 134"/>
          <p:cNvSpPr/>
          <p:nvPr/>
        </p:nvSpPr>
        <p:spPr>
          <a:xfrm>
            <a:off x="3489410" y="2395293"/>
            <a:ext cx="2422874" cy="2332940"/>
          </a:xfrm>
          <a:prstGeom prst="donut">
            <a:avLst>
              <a:gd name="adj" fmla="val 5281"/>
            </a:avLst>
          </a:prstGeom>
          <a:solidFill>
            <a:srgbClr val="339933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defRPr/>
            </a:pPr>
            <a:endParaRPr lang="en-US" sz="8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3703815" y="1911313"/>
            <a:ext cx="2124477" cy="35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50" dirty="0" smtClean="0">
                <a:solidFill>
                  <a:srgbClr val="3F3F3F">
                    <a:lumMod val="75000"/>
                  </a:srgbClr>
                </a:solidFill>
                <a:cs typeface="Arial" pitchFamily="34" charset="0"/>
              </a:rPr>
              <a:t>Integrated Marts</a:t>
            </a:r>
          </a:p>
          <a:p>
            <a:pPr algn="ctr">
              <a:defRPr/>
            </a:pPr>
            <a:r>
              <a:rPr lang="en-US" sz="1050" dirty="0" smtClean="0">
                <a:solidFill>
                  <a:srgbClr val="3F3F3F">
                    <a:lumMod val="75000"/>
                  </a:srgbClr>
                </a:solidFill>
                <a:cs typeface="Arial" pitchFamily="34" charset="0"/>
              </a:rPr>
              <a:t>(Lab, DX, PX, RX, Encounter)</a:t>
            </a:r>
            <a:endParaRPr lang="en-US" sz="1050" dirty="0">
              <a:solidFill>
                <a:srgbClr val="3F3F3F">
                  <a:lumMod val="75000"/>
                </a:srgbClr>
              </a:solidFill>
              <a:cs typeface="Arial" pitchFamily="34" charset="0"/>
            </a:endParaRPr>
          </a:p>
        </p:txBody>
      </p:sp>
      <p:cxnSp>
        <p:nvCxnSpPr>
          <p:cNvPr id="137" name="Straight Connector 136"/>
          <p:cNvCxnSpPr/>
          <p:nvPr/>
        </p:nvCxnSpPr>
        <p:spPr>
          <a:xfrm rot="16200000" flipH="1" flipV="1">
            <a:off x="4692290" y="1605399"/>
            <a:ext cx="0" cy="1312953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6200000" flipH="1" flipV="1">
            <a:off x="4603968" y="2367678"/>
            <a:ext cx="200716" cy="0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4712271" y="2468036"/>
            <a:ext cx="0" cy="319248"/>
          </a:xfrm>
          <a:prstGeom prst="straightConnector1">
            <a:avLst/>
          </a:prstGeom>
          <a:ln w="114300">
            <a:gradFill flip="none" rotWithShape="1">
              <a:gsLst>
                <a:gs pos="79000">
                  <a:schemeClr val="accent1">
                    <a:tint val="66000"/>
                    <a:satMod val="160000"/>
                    <a:alpha val="0"/>
                  </a:schemeClr>
                </a:gs>
                <a:gs pos="0">
                  <a:schemeClr val="bg2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 flipV="1">
            <a:off x="5831019" y="3554554"/>
            <a:ext cx="342774" cy="1377"/>
          </a:xfrm>
          <a:prstGeom prst="straightConnector1">
            <a:avLst/>
          </a:prstGeom>
          <a:ln w="1143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49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>
            <a:stCxn id="147" idx="2"/>
          </p:cNvCxnSpPr>
          <p:nvPr/>
        </p:nvCxnSpPr>
        <p:spPr>
          <a:xfrm flipH="1">
            <a:off x="5359051" y="1542024"/>
            <a:ext cx="1323446" cy="369290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lowchart: Magnetic Disk 141"/>
          <p:cNvSpPr/>
          <p:nvPr/>
        </p:nvSpPr>
        <p:spPr>
          <a:xfrm>
            <a:off x="1529132" y="1228228"/>
            <a:ext cx="1246874" cy="553526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/>
            </a:solidFill>
          </a:ln>
          <a:effectLst>
            <a:outerShdw blurRad="254000" dir="540000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</a:endParaRPr>
          </a:p>
          <a:p>
            <a:pPr algn="ctr"/>
            <a:r>
              <a:rPr lang="en-US" sz="800" dirty="0" smtClean="0">
                <a:solidFill>
                  <a:prstClr val="white"/>
                </a:solidFill>
              </a:rPr>
              <a:t>Enterprise Master Patient Index (EMPI)</a:t>
            </a:r>
            <a:endParaRPr lang="en-US" sz="800" dirty="0">
              <a:solidFill>
                <a:prstClr val="white"/>
              </a:solidFill>
            </a:endParaRPr>
          </a:p>
          <a:p>
            <a:pPr algn="ctr"/>
            <a:endParaRPr lang="en-US" sz="800" dirty="0">
              <a:solidFill>
                <a:prstClr val="white"/>
              </a:solidFill>
            </a:endParaRPr>
          </a:p>
        </p:txBody>
      </p:sp>
      <p:grpSp>
        <p:nvGrpSpPr>
          <p:cNvPr id="143" name="Group 37"/>
          <p:cNvGrpSpPr/>
          <p:nvPr/>
        </p:nvGrpSpPr>
        <p:grpSpPr>
          <a:xfrm>
            <a:off x="7192313" y="2082648"/>
            <a:ext cx="1342088" cy="1033274"/>
            <a:chOff x="7434220" y="849950"/>
            <a:chExt cx="1558357" cy="119977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44" name="Flowchart: Magnetic Disk 143"/>
            <p:cNvSpPr/>
            <p:nvPr/>
          </p:nvSpPr>
          <p:spPr>
            <a:xfrm>
              <a:off x="7544777" y="849950"/>
              <a:ext cx="1447800" cy="939800"/>
            </a:xfrm>
            <a:prstGeom prst="flowChartMagneticDisk">
              <a:avLst/>
            </a:prstGeom>
            <a:grpFill/>
            <a:ln w="19050">
              <a:solidFill>
                <a:schemeClr val="bg1"/>
              </a:solidFill>
            </a:ln>
            <a:effectLst>
              <a:outerShdw blurRad="254000" dir="540000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prstClr val="white"/>
                  </a:solidFill>
                </a:rPr>
                <a:t>Legacy Clinical Systems</a:t>
              </a:r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145" name="Flowchart: Magnetic Disk 144"/>
            <p:cNvSpPr/>
            <p:nvPr/>
          </p:nvSpPr>
          <p:spPr>
            <a:xfrm>
              <a:off x="7471018" y="979603"/>
              <a:ext cx="1447800" cy="939800"/>
            </a:xfrm>
            <a:prstGeom prst="flowChartMagneticDisk">
              <a:avLst/>
            </a:prstGeom>
            <a:grpFill/>
            <a:ln w="19050">
              <a:solidFill>
                <a:schemeClr val="bg1"/>
              </a:solidFill>
            </a:ln>
            <a:effectLst>
              <a:outerShdw blurRad="254000" dir="540000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prstClr val="white"/>
                  </a:solidFill>
                </a:rPr>
                <a:t>Legacy Clinical Systems</a:t>
              </a:r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146" name="Flowchart: Magnetic Disk 145"/>
            <p:cNvSpPr/>
            <p:nvPr/>
          </p:nvSpPr>
          <p:spPr>
            <a:xfrm>
              <a:off x="7434220" y="1109929"/>
              <a:ext cx="1447800" cy="939800"/>
            </a:xfrm>
            <a:prstGeom prst="flowChartMagneticDisk">
              <a:avLst/>
            </a:prstGeom>
            <a:grpFill/>
            <a:ln w="19050">
              <a:solidFill>
                <a:schemeClr val="bg1"/>
              </a:solidFill>
            </a:ln>
            <a:effectLst>
              <a:outerShdw blurRad="254000" dir="540000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prstClr val="white"/>
                  </a:solidFill>
                </a:rPr>
                <a:t>Legacy Clinical Systems</a:t>
              </a:r>
              <a:endParaRPr lang="en-US" sz="900" dirty="0">
                <a:solidFill>
                  <a:prstClr val="white"/>
                </a:solidFill>
              </a:endParaRPr>
            </a:p>
          </p:txBody>
        </p:sp>
      </p:grpSp>
      <p:sp>
        <p:nvSpPr>
          <p:cNvPr id="147" name="Flowchart: Magnetic Disk 146"/>
          <p:cNvSpPr/>
          <p:nvPr/>
        </p:nvSpPr>
        <p:spPr>
          <a:xfrm>
            <a:off x="6682496" y="1265261"/>
            <a:ext cx="1246874" cy="553526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/>
            </a:solidFill>
          </a:ln>
          <a:effectLst>
            <a:outerShdw blurRad="254000" dir="540000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prstClr val="white"/>
              </a:solidFill>
            </a:endParaRPr>
          </a:p>
          <a:p>
            <a:pPr algn="ctr"/>
            <a:r>
              <a:rPr lang="en-US" sz="800" dirty="0" smtClean="0">
                <a:solidFill>
                  <a:prstClr val="white"/>
                </a:solidFill>
              </a:rPr>
              <a:t>Corporate Provider Master (CPM)</a:t>
            </a:r>
            <a:endParaRPr lang="en-US" sz="800" dirty="0">
              <a:solidFill>
                <a:prstClr val="white"/>
              </a:solidFill>
            </a:endParaRPr>
          </a:p>
          <a:p>
            <a:pPr algn="ctr"/>
            <a:endParaRPr lang="en-US" sz="800" dirty="0">
              <a:solidFill>
                <a:prstClr val="white"/>
              </a:solidFill>
            </a:endParaRPr>
          </a:p>
        </p:txBody>
      </p:sp>
      <p:grpSp>
        <p:nvGrpSpPr>
          <p:cNvPr id="148" name="Group 40"/>
          <p:cNvGrpSpPr/>
          <p:nvPr/>
        </p:nvGrpSpPr>
        <p:grpSpPr>
          <a:xfrm>
            <a:off x="6935851" y="4929254"/>
            <a:ext cx="1386027" cy="764974"/>
            <a:chOff x="7164536" y="5269921"/>
            <a:chExt cx="1609376" cy="888245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49" name="Flowchart: Magnetic Disk 148"/>
            <p:cNvSpPr/>
            <p:nvPr/>
          </p:nvSpPr>
          <p:spPr>
            <a:xfrm>
              <a:off x="7326112" y="5269921"/>
              <a:ext cx="1447800" cy="668573"/>
            </a:xfrm>
            <a:prstGeom prst="flowChartMagneticDisk">
              <a:avLst/>
            </a:prstGeom>
            <a:grpFill/>
            <a:ln w="19050">
              <a:solidFill>
                <a:schemeClr val="bg1"/>
              </a:solidFill>
            </a:ln>
            <a:effectLst>
              <a:outerShdw blurRad="254000" dir="540000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prstClr val="white"/>
                </a:solidFill>
              </a:endParaRPr>
            </a:p>
            <a:p>
              <a:pPr algn="ctr"/>
              <a:r>
                <a:rPr lang="en-US" sz="800" dirty="0" smtClean="0">
                  <a:solidFill>
                    <a:prstClr val="white"/>
                  </a:solidFill>
                </a:rPr>
                <a:t>Other Sources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150" name="Flowchart: Magnetic Disk 149"/>
            <p:cNvSpPr/>
            <p:nvPr/>
          </p:nvSpPr>
          <p:spPr>
            <a:xfrm>
              <a:off x="7239122" y="5386517"/>
              <a:ext cx="1447800" cy="668573"/>
            </a:xfrm>
            <a:prstGeom prst="flowChartMagneticDisk">
              <a:avLst/>
            </a:prstGeom>
            <a:grpFill/>
            <a:ln w="19050">
              <a:solidFill>
                <a:schemeClr val="bg1"/>
              </a:solidFill>
            </a:ln>
            <a:effectLst>
              <a:outerShdw blurRad="254000" dir="540000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prstClr val="white"/>
                </a:solidFill>
              </a:endParaRPr>
            </a:p>
            <a:p>
              <a:pPr algn="ctr"/>
              <a:r>
                <a:rPr lang="en-US" sz="800" dirty="0" smtClean="0">
                  <a:solidFill>
                    <a:prstClr val="white"/>
                  </a:solidFill>
                </a:rPr>
                <a:t>Other Sources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151" name="Flowchart: Magnetic Disk 150"/>
            <p:cNvSpPr/>
            <p:nvPr/>
          </p:nvSpPr>
          <p:spPr>
            <a:xfrm>
              <a:off x="7164536" y="5489593"/>
              <a:ext cx="1447800" cy="668573"/>
            </a:xfrm>
            <a:prstGeom prst="flowChartMagneticDisk">
              <a:avLst/>
            </a:prstGeom>
            <a:grpFill/>
            <a:ln w="19050">
              <a:solidFill>
                <a:schemeClr val="bg1"/>
              </a:solidFill>
            </a:ln>
            <a:effectLst>
              <a:outerShdw blurRad="254000" dir="5400000">
                <a:srgbClr val="000000">
                  <a:alpha val="7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prstClr val="white"/>
                </a:solidFill>
              </a:endParaRPr>
            </a:p>
            <a:p>
              <a:pPr algn="ctr"/>
              <a:r>
                <a:rPr lang="en-US" sz="800" dirty="0" smtClean="0">
                  <a:solidFill>
                    <a:prstClr val="white"/>
                  </a:solidFill>
                </a:rPr>
                <a:t>Other Sources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52" name="Straight Arrow Connector 151"/>
          <p:cNvCxnSpPr>
            <a:stCxn id="142" idx="4"/>
          </p:cNvCxnSpPr>
          <p:nvPr/>
        </p:nvCxnSpPr>
        <p:spPr>
          <a:xfrm>
            <a:off x="2776006" y="1504992"/>
            <a:ext cx="1118611" cy="406321"/>
          </a:xfrm>
          <a:prstGeom prst="straightConnector1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>
            <a:off x="5389339" y="2652164"/>
            <a:ext cx="858479" cy="510086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/>
          <p:nvPr/>
        </p:nvCxnSpPr>
        <p:spPr>
          <a:xfrm>
            <a:off x="3200094" y="2468036"/>
            <a:ext cx="786502" cy="694213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2968619" y="3506103"/>
            <a:ext cx="611480" cy="48451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3200094" y="4053318"/>
            <a:ext cx="786502" cy="825057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 flipV="1">
            <a:off x="5441529" y="4065082"/>
            <a:ext cx="579243" cy="663150"/>
          </a:xfrm>
          <a:prstGeom prst="straightConnector1">
            <a:avLst/>
          </a:prstGeom>
          <a:ln w="1143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3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791201" y="5856446"/>
            <a:ext cx="3428999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339933"/>
                </a:solidFill>
              </a:rPr>
              <a:t>Green</a:t>
            </a:r>
            <a:r>
              <a:rPr lang="en-US" sz="1100" dirty="0" smtClean="0"/>
              <a:t> – Currently in Production</a:t>
            </a:r>
          </a:p>
          <a:p>
            <a:r>
              <a:rPr lang="en-US" sz="1100" dirty="0" smtClean="0">
                <a:solidFill>
                  <a:srgbClr val="822718"/>
                </a:solidFill>
              </a:rPr>
              <a:t>Red</a:t>
            </a:r>
            <a:r>
              <a:rPr lang="en-US" sz="1100" dirty="0" smtClean="0"/>
              <a:t> – In-Progress: Not Yet Available</a:t>
            </a:r>
          </a:p>
          <a:p>
            <a:r>
              <a:rPr lang="en-US" sz="1100" dirty="0" smtClean="0">
                <a:solidFill>
                  <a:srgbClr val="FF9900"/>
                </a:solidFill>
              </a:rPr>
              <a:t>Orange</a:t>
            </a:r>
            <a:r>
              <a:rPr lang="en-US" sz="1100" dirty="0" smtClean="0"/>
              <a:t> – Not Started</a:t>
            </a:r>
          </a:p>
        </p:txBody>
      </p:sp>
      <p:sp>
        <p:nvSpPr>
          <p:cNvPr id="159" name="Oval 158"/>
          <p:cNvSpPr/>
          <p:nvPr/>
        </p:nvSpPr>
        <p:spPr>
          <a:xfrm flipH="1">
            <a:off x="5558436" y="4542841"/>
            <a:ext cx="746124" cy="746124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800" b="1" dirty="0" err="1" smtClean="0">
                <a:solidFill>
                  <a:prstClr val="white"/>
                </a:solidFill>
                <a:cs typeface="Arial" pitchFamily="34" charset="0"/>
              </a:rPr>
              <a:t>Misc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4103469" y="3776879"/>
            <a:ext cx="1227504" cy="137160"/>
          </a:xfrm>
          <a:prstGeom prst="roundRect">
            <a:avLst/>
          </a:prstGeom>
          <a:solidFill>
            <a:srgbClr val="822718">
              <a:alpha val="74902"/>
            </a:srgbClr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prstClr val="white"/>
                </a:solidFill>
                <a:cs typeface="Arial" pitchFamily="34" charset="0"/>
              </a:rPr>
              <a:t>Readmission Explorer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4110784" y="3943462"/>
            <a:ext cx="1227504" cy="137160"/>
          </a:xfrm>
          <a:prstGeom prst="roundRect">
            <a:avLst/>
          </a:prstGeom>
          <a:solidFill>
            <a:srgbClr val="822718">
              <a:alpha val="74902"/>
            </a:srgbClr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prstClr val="white"/>
                </a:solidFill>
                <a:cs typeface="Arial" pitchFamily="34" charset="0"/>
              </a:rPr>
              <a:t>CAUTI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4114371" y="4263429"/>
            <a:ext cx="1227504" cy="137160"/>
          </a:xfrm>
          <a:prstGeom prst="roundRect">
            <a:avLst/>
          </a:prstGeom>
          <a:solidFill>
            <a:srgbClr val="FF9900">
              <a:alpha val="74902"/>
            </a:srgbClr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prstClr val="white"/>
                </a:solidFill>
                <a:cs typeface="Arial" pitchFamily="34" charset="0"/>
              </a:rPr>
              <a:t>Others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4114963" y="3439224"/>
            <a:ext cx="1227504" cy="137160"/>
          </a:xfrm>
          <a:prstGeom prst="roundRect">
            <a:avLst/>
          </a:prstGeom>
          <a:solidFill>
            <a:srgbClr val="339933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defRPr/>
            </a:pPr>
            <a:r>
              <a:rPr lang="en-US" sz="600" dirty="0" smtClean="0">
                <a:solidFill>
                  <a:prstClr val="white"/>
                </a:solidFill>
                <a:cs typeface="Arial" pitchFamily="34" charset="0"/>
              </a:rPr>
              <a:t>Key Process Analyzer(KPA) </a:t>
            </a:r>
            <a:endParaRPr lang="en-US" sz="6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4110946" y="4103177"/>
            <a:ext cx="1227504" cy="137160"/>
          </a:xfrm>
          <a:prstGeom prst="roundRect">
            <a:avLst/>
          </a:prstGeom>
          <a:solidFill>
            <a:srgbClr val="822718">
              <a:alpha val="74902"/>
            </a:srgbClr>
          </a:solidFill>
          <a:ln w="1270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prstClr val="white"/>
                </a:solidFill>
                <a:cs typeface="Arial" pitchFamily="34" charset="0"/>
              </a:rPr>
              <a:t>CLABSI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4106497" y="3126499"/>
            <a:ext cx="1227504" cy="137160"/>
          </a:xfrm>
          <a:prstGeom prst="roundRect">
            <a:avLst/>
          </a:prstGeom>
          <a:solidFill>
            <a:srgbClr val="339933"/>
          </a:solidFill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defRPr/>
            </a:pPr>
            <a:r>
              <a:rPr lang="en-US" sz="600" dirty="0" smtClean="0">
                <a:solidFill>
                  <a:prstClr val="white"/>
                </a:solidFill>
                <a:cs typeface="Arial" pitchFamily="34" charset="0"/>
              </a:rPr>
              <a:t>Comorbidity Analyzer</a:t>
            </a:r>
          </a:p>
        </p:txBody>
      </p:sp>
      <p:cxnSp>
        <p:nvCxnSpPr>
          <p:cNvPr id="166" name="Straight Arrow Connector 7"/>
          <p:cNvCxnSpPr/>
          <p:nvPr/>
        </p:nvCxnSpPr>
        <p:spPr>
          <a:xfrm flipH="1">
            <a:off x="5389339" y="3711033"/>
            <a:ext cx="784454" cy="0"/>
          </a:xfrm>
          <a:prstGeom prst="straightConnector1">
            <a:avLst/>
          </a:prstGeom>
          <a:ln w="1143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49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"/>
          <p:cNvCxnSpPr/>
          <p:nvPr/>
        </p:nvCxnSpPr>
        <p:spPr>
          <a:xfrm flipV="1">
            <a:off x="2968619" y="3699109"/>
            <a:ext cx="1017976" cy="26773"/>
          </a:xfrm>
          <a:prstGeom prst="straightConnector1">
            <a:avLst/>
          </a:prstGeom>
          <a:ln w="114300">
            <a:gradFill>
              <a:gsLst>
                <a:gs pos="29000">
                  <a:schemeClr val="accent1">
                    <a:tint val="66000"/>
                    <a:satMod val="160000"/>
                    <a:alpha val="0"/>
                  </a:schemeClr>
                </a:gs>
                <a:gs pos="76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2869743" y="6161246"/>
            <a:ext cx="1526371" cy="21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3F3F3F"/>
                </a:solidFill>
                <a:cs typeface="Arial" pitchFamily="34" charset="0"/>
              </a:rPr>
              <a:t>Less </a:t>
            </a:r>
            <a:r>
              <a:rPr lang="en-US" sz="1000" dirty="0" smtClean="0">
                <a:solidFill>
                  <a:srgbClr val="3F3F3F"/>
                </a:solidFill>
                <a:cs typeface="Arial" pitchFamily="34" charset="0"/>
              </a:rPr>
              <a:t> Transformation</a:t>
            </a:r>
            <a:endParaRPr lang="en-US" sz="1000" dirty="0">
              <a:solidFill>
                <a:srgbClr val="3F3F3F"/>
              </a:solidFill>
              <a:cs typeface="Arial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609601" y="6161246"/>
            <a:ext cx="1938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3F3F3F"/>
                </a:solidFill>
                <a:cs typeface="Arial" pitchFamily="34" charset="0"/>
              </a:rPr>
              <a:t>More Transformation</a:t>
            </a:r>
            <a:endParaRPr lang="en-US" sz="1000" dirty="0">
              <a:solidFill>
                <a:srgbClr val="3F3F3F"/>
              </a:solidFill>
              <a:cs typeface="Arial" pitchFamily="34" charset="0"/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2550275" y="6280961"/>
            <a:ext cx="357887" cy="0"/>
          </a:xfrm>
          <a:prstGeom prst="straightConnector1">
            <a:avLst/>
          </a:prstGeom>
          <a:ln w="114300"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bg2">
                    <a:lumMod val="50000"/>
                  </a:schemeClr>
                </a:gs>
              </a:gsLst>
              <a:lin ang="0" scaled="0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 bwMode="auto">
          <a:xfrm>
            <a:off x="4419601" y="6313646"/>
            <a:ext cx="22860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 Area Marts and Data Visualizations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477000"/>
            <a:ext cx="457200" cy="381000"/>
          </a:xfrm>
        </p:spPr>
        <p:txBody>
          <a:bodyPr/>
          <a:lstStyle/>
          <a:p>
            <a:fld id="{D64CFDB9-29F1-4E03-98CD-C41F5EACA4D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22350" r="21500" b="3917"/>
          <a:stretch>
            <a:fillRect/>
          </a:stretch>
        </p:blipFill>
        <p:spPr bwMode="auto">
          <a:xfrm>
            <a:off x="457200" y="908088"/>
            <a:ext cx="4648200" cy="2368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t="23041" r="35500" b="12442"/>
          <a:stretch>
            <a:fillRect/>
          </a:stretch>
        </p:blipFill>
        <p:spPr bwMode="auto">
          <a:xfrm>
            <a:off x="4572000" y="2590800"/>
            <a:ext cx="4353197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23041" r="27500" b="5069"/>
          <a:stretch>
            <a:fillRect/>
          </a:stretch>
        </p:blipFill>
        <p:spPr bwMode="auto">
          <a:xfrm>
            <a:off x="457200" y="4191000"/>
            <a:ext cx="4674572" cy="2514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4356100" y="1720850"/>
            <a:ext cx="4175125" cy="1079500"/>
          </a:xfrm>
          <a:custGeom>
            <a:avLst/>
            <a:gdLst>
              <a:gd name="T0" fmla="*/ 0 w 1849"/>
              <a:gd name="T1" fmla="*/ 644525 h 726"/>
              <a:gd name="T2" fmla="*/ 697574 w 1849"/>
              <a:gd name="T3" fmla="*/ 241475 h 726"/>
              <a:gd name="T4" fmla="*/ 1586104 w 1849"/>
              <a:gd name="T5" fmla="*/ 24858 h 726"/>
              <a:gd name="T6" fmla="*/ 2401888 w 1849"/>
              <a:gd name="T7" fmla="*/ 93216 h 726"/>
              <a:gd name="T8" fmla="*/ 0 60000 65536"/>
              <a:gd name="T9" fmla="*/ 0 60000 65536"/>
              <a:gd name="T10" fmla="*/ 0 60000 65536"/>
              <a:gd name="T11" fmla="*/ 0 60000 65536"/>
              <a:gd name="T12" fmla="*/ 0 w 1849"/>
              <a:gd name="T13" fmla="*/ 0 h 726"/>
              <a:gd name="T14" fmla="*/ 1849 w 1849"/>
              <a:gd name="T15" fmla="*/ 726 h 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9" h="726">
                <a:moveTo>
                  <a:pt x="0" y="726"/>
                </a:moveTo>
                <a:cubicBezTo>
                  <a:pt x="167" y="557"/>
                  <a:pt x="334" y="388"/>
                  <a:pt x="537" y="272"/>
                </a:cubicBezTo>
                <a:cubicBezTo>
                  <a:pt x="740" y="156"/>
                  <a:pt x="1002" y="56"/>
                  <a:pt x="1221" y="28"/>
                </a:cubicBezTo>
                <a:cubicBezTo>
                  <a:pt x="1440" y="0"/>
                  <a:pt x="1695" y="56"/>
                  <a:pt x="1849" y="105"/>
                </a:cubicBezTo>
              </a:path>
            </a:pathLst>
          </a:custGeom>
          <a:solidFill>
            <a:schemeClr val="accent6"/>
          </a:solidFill>
          <a:ln w="9525">
            <a:solidFill>
              <a:schemeClr val="hlink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l">
              <a:defRPr/>
            </a:pPr>
            <a:endParaRPr lang="en-US" sz="28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1" name="Freeform 4"/>
          <p:cNvSpPr>
            <a:spLocks/>
          </p:cNvSpPr>
          <p:nvPr/>
        </p:nvSpPr>
        <p:spPr bwMode="auto">
          <a:xfrm>
            <a:off x="2403475" y="2035175"/>
            <a:ext cx="4175125" cy="1079500"/>
          </a:xfrm>
          <a:custGeom>
            <a:avLst/>
            <a:gdLst>
              <a:gd name="T0" fmla="*/ 0 w 1849"/>
              <a:gd name="T1" fmla="*/ 644525 h 726"/>
              <a:gd name="T2" fmla="*/ 697574 w 1849"/>
              <a:gd name="T3" fmla="*/ 241475 h 726"/>
              <a:gd name="T4" fmla="*/ 1586104 w 1849"/>
              <a:gd name="T5" fmla="*/ 24858 h 726"/>
              <a:gd name="T6" fmla="*/ 2401888 w 1849"/>
              <a:gd name="T7" fmla="*/ 93216 h 726"/>
              <a:gd name="T8" fmla="*/ 0 60000 65536"/>
              <a:gd name="T9" fmla="*/ 0 60000 65536"/>
              <a:gd name="T10" fmla="*/ 0 60000 65536"/>
              <a:gd name="T11" fmla="*/ 0 60000 65536"/>
              <a:gd name="T12" fmla="*/ 0 w 1849"/>
              <a:gd name="T13" fmla="*/ 0 h 726"/>
              <a:gd name="T14" fmla="*/ 1849 w 1849"/>
              <a:gd name="T15" fmla="*/ 726 h 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9" h="726">
                <a:moveTo>
                  <a:pt x="0" y="726"/>
                </a:moveTo>
                <a:cubicBezTo>
                  <a:pt x="167" y="557"/>
                  <a:pt x="334" y="388"/>
                  <a:pt x="537" y="272"/>
                </a:cubicBezTo>
                <a:cubicBezTo>
                  <a:pt x="740" y="156"/>
                  <a:pt x="1002" y="56"/>
                  <a:pt x="1221" y="28"/>
                </a:cubicBezTo>
                <a:cubicBezTo>
                  <a:pt x="1440" y="0"/>
                  <a:pt x="1695" y="56"/>
                  <a:pt x="1849" y="105"/>
                </a:cubicBezTo>
              </a:path>
            </a:pathLst>
          </a:custGeom>
          <a:solidFill>
            <a:schemeClr val="accent6"/>
          </a:solidFill>
          <a:ln w="9525">
            <a:solidFill>
              <a:schemeClr val="hlink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l">
              <a:defRPr/>
            </a:pPr>
            <a:endParaRPr lang="en-US" sz="28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457200" cy="304800"/>
          </a:xfrm>
        </p:spPr>
        <p:txBody>
          <a:bodyPr/>
          <a:lstStyle/>
          <a:p>
            <a:pPr algn="l"/>
            <a:fld id="{A0A752CB-4DB4-4305-B630-6EC001F994EA}" type="slidenum">
              <a:rPr lang="en-US"/>
              <a:pPr algn="l"/>
              <a:t>34</a:t>
            </a:fld>
            <a:endParaRPr lang="en-US" dirty="0"/>
          </a:p>
        </p:txBody>
      </p:sp>
      <p:sp>
        <p:nvSpPr>
          <p:cNvPr id="362499" name="Title 1"/>
          <p:cNvSpPr>
            <a:spLocks noGrp="1"/>
          </p:cNvSpPr>
          <p:nvPr>
            <p:ph type="title" idx="4294967295"/>
          </p:nvPr>
        </p:nvSpPr>
        <p:spPr>
          <a:xfrm>
            <a:off x="533400" y="152400"/>
            <a:ext cx="8229600" cy="609600"/>
          </a:xfrm>
        </p:spPr>
        <p:txBody>
          <a:bodyPr/>
          <a:lstStyle/>
          <a:p>
            <a:r>
              <a:rPr lang="en-US" sz="2400" dirty="0" smtClean="0"/>
              <a:t>Three </a:t>
            </a:r>
            <a:r>
              <a:rPr lang="en-US" sz="2400" dirty="0"/>
              <a:t>Phases of Work for Improving Population Health</a:t>
            </a:r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1019175" y="2270125"/>
            <a:ext cx="1708150" cy="279400"/>
            <a:chOff x="603504" y="2687384"/>
            <a:chExt cx="2057400" cy="536575"/>
          </a:xfrm>
        </p:grpSpPr>
        <p:sp>
          <p:nvSpPr>
            <p:cNvPr id="2" name="Oval 1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blackWhite">
            <a:xfrm>
              <a:off x="603504" y="2687384"/>
              <a:ext cx="2057400" cy="536575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algn="l">
                <a:defRPr/>
              </a:pPr>
              <a:endParaRPr lang="en-US" sz="2800" kern="0">
                <a:solidFill>
                  <a:sysClr val="windowText" lastClr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" name="Rectangle 1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blackWhite">
            <a:xfrm>
              <a:off x="714405" y="2708726"/>
              <a:ext cx="1885313" cy="493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" tIns="0" rIns="3810" bIns="0" anchor="ctr"/>
            <a:lstStyle/>
            <a:p>
              <a:pPr algn="ctr" defTabSz="895350">
                <a:buSzPct val="120000"/>
              </a:pPr>
              <a:r>
                <a:rPr lang="en-US" altLang="ko-KR" sz="1800" b="0" dirty="0">
                  <a:solidFill>
                    <a:srgbClr val="000000"/>
                  </a:solidFill>
                  <a:ea typeface="Gulim" pitchFamily="34" charset="-127"/>
                  <a:cs typeface="Arial" pitchFamily="34" charset="0"/>
                </a:rPr>
                <a:t>Phase 1</a:t>
              </a:r>
            </a:p>
          </p:txBody>
        </p:sp>
      </p:grpSp>
      <p:sp>
        <p:nvSpPr>
          <p:cNvPr id="20" name="Freeform 3"/>
          <p:cNvSpPr>
            <a:spLocks/>
          </p:cNvSpPr>
          <p:nvPr/>
        </p:nvSpPr>
        <p:spPr bwMode="auto">
          <a:xfrm>
            <a:off x="360363" y="2593975"/>
            <a:ext cx="4171950" cy="1084263"/>
          </a:xfrm>
          <a:custGeom>
            <a:avLst/>
            <a:gdLst>
              <a:gd name="T0" fmla="*/ 0 w 1849"/>
              <a:gd name="T1" fmla="*/ 647700 h 726"/>
              <a:gd name="T2" fmla="*/ 697113 w 1849"/>
              <a:gd name="T3" fmla="*/ 242664 h 726"/>
              <a:gd name="T4" fmla="*/ 1585055 w 1849"/>
              <a:gd name="T5" fmla="*/ 24980 h 726"/>
              <a:gd name="T6" fmla="*/ 2400300 w 1849"/>
              <a:gd name="T7" fmla="*/ 93676 h 726"/>
              <a:gd name="T8" fmla="*/ 0 60000 65536"/>
              <a:gd name="T9" fmla="*/ 0 60000 65536"/>
              <a:gd name="T10" fmla="*/ 0 60000 65536"/>
              <a:gd name="T11" fmla="*/ 0 60000 65536"/>
              <a:gd name="T12" fmla="*/ 0 w 1849"/>
              <a:gd name="T13" fmla="*/ 0 h 726"/>
              <a:gd name="T14" fmla="*/ 1849 w 1849"/>
              <a:gd name="T15" fmla="*/ 726 h 7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9" h="726">
                <a:moveTo>
                  <a:pt x="0" y="726"/>
                </a:moveTo>
                <a:cubicBezTo>
                  <a:pt x="167" y="557"/>
                  <a:pt x="334" y="388"/>
                  <a:pt x="537" y="272"/>
                </a:cubicBezTo>
                <a:cubicBezTo>
                  <a:pt x="740" y="156"/>
                  <a:pt x="1002" y="56"/>
                  <a:pt x="1221" y="28"/>
                </a:cubicBezTo>
                <a:cubicBezTo>
                  <a:pt x="1440" y="0"/>
                  <a:pt x="1695" y="56"/>
                  <a:pt x="1849" y="105"/>
                </a:cubicBezTo>
              </a:path>
            </a:pathLst>
          </a:custGeom>
          <a:solidFill>
            <a:schemeClr val="accent6"/>
          </a:solidFill>
          <a:ln w="9525">
            <a:solidFill>
              <a:schemeClr val="hlink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algn="l">
              <a:defRPr/>
            </a:pPr>
            <a:endParaRPr lang="en-US" sz="28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62505" name="TextBox 26"/>
          <p:cNvSpPr txBox="1">
            <a:spLocks noChangeArrowheads="1"/>
          </p:cNvSpPr>
          <p:nvPr/>
        </p:nvSpPr>
        <p:spPr bwMode="auto">
          <a:xfrm>
            <a:off x="838200" y="3657600"/>
            <a:ext cx="24161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Primary care: </a:t>
            </a:r>
          </a:p>
          <a:p>
            <a:pPr algn="l"/>
            <a:r>
              <a:rPr lang="en-US" sz="1400" b="0">
                <a:solidFill>
                  <a:srgbClr val="000000"/>
                </a:solidFill>
                <a:cs typeface="Arial" pitchFamily="34" charset="0"/>
              </a:rPr>
              <a:t>The hub for managing</a:t>
            </a:r>
          </a:p>
          <a:p>
            <a:pPr algn="l"/>
            <a:r>
              <a:rPr lang="en-US" sz="1400" b="0">
                <a:solidFill>
                  <a:srgbClr val="000000"/>
                </a:solidFill>
                <a:cs typeface="Arial" pitchFamily="34" charset="0"/>
              </a:rPr>
              <a:t>populations: preventive services, chronic illness,</a:t>
            </a:r>
          </a:p>
          <a:p>
            <a:pPr algn="l"/>
            <a:r>
              <a:rPr lang="en-US" sz="1400" b="0">
                <a:solidFill>
                  <a:srgbClr val="000000"/>
                </a:solidFill>
                <a:cs typeface="Arial" pitchFamily="34" charset="0"/>
              </a:rPr>
              <a:t>high risk </a:t>
            </a:r>
          </a:p>
        </p:txBody>
      </p:sp>
      <p:sp>
        <p:nvSpPr>
          <p:cNvPr id="362506" name="TextBox 27"/>
          <p:cNvSpPr txBox="1">
            <a:spLocks noChangeArrowheads="1"/>
          </p:cNvSpPr>
          <p:nvPr/>
        </p:nvSpPr>
        <p:spPr bwMode="auto">
          <a:xfrm>
            <a:off x="3619500" y="3019425"/>
            <a:ext cx="25908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Specialty care:</a:t>
            </a:r>
          </a:p>
          <a:p>
            <a:pPr algn="l"/>
            <a:r>
              <a:rPr lang="en-US" sz="1400" b="0">
                <a:solidFill>
                  <a:srgbClr val="000000"/>
                </a:solidFill>
                <a:cs typeface="Arial" pitchFamily="34" charset="0"/>
              </a:rPr>
              <a:t>Where a large fraction of costs are incurred, especially in commercial populations</a:t>
            </a:r>
          </a:p>
          <a:p>
            <a:pPr algn="l"/>
            <a:endParaRPr lang="en-US" sz="1400" b="0">
              <a:solidFill>
                <a:srgbClr val="000000"/>
              </a:solidFill>
              <a:cs typeface="Arial" pitchFamily="34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Patient engagement:</a:t>
            </a:r>
          </a:p>
          <a:p>
            <a:pPr algn="l"/>
            <a:r>
              <a:rPr lang="en-US" sz="1400" b="0">
                <a:solidFill>
                  <a:srgbClr val="000000"/>
                </a:solidFill>
                <a:cs typeface="Arial" pitchFamily="34" charset="0"/>
              </a:rPr>
              <a:t>Involving patients in better self-management of care</a:t>
            </a:r>
          </a:p>
        </p:txBody>
      </p:sp>
      <p:sp>
        <p:nvSpPr>
          <p:cNvPr id="362507" name="Pentagon 29"/>
          <p:cNvSpPr>
            <a:spLocks noChangeArrowheads="1"/>
          </p:cNvSpPr>
          <p:nvPr/>
        </p:nvSpPr>
        <p:spPr bwMode="auto">
          <a:xfrm>
            <a:off x="588963" y="5145088"/>
            <a:ext cx="7837487" cy="601662"/>
          </a:xfrm>
          <a:prstGeom prst="homePlate">
            <a:avLst>
              <a:gd name="adj" fmla="val 50115"/>
            </a:avLst>
          </a:prstGeom>
          <a:solidFill>
            <a:srgbClr val="99CCFF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r>
              <a:rPr lang="en-US" sz="2000" b="0">
                <a:solidFill>
                  <a:srgbClr val="000000"/>
                </a:solidFill>
                <a:cs typeface="Arial" pitchFamily="34" charset="0"/>
              </a:rPr>
              <a:t>Ongoing: IS, analytics and central infrastructure</a:t>
            </a:r>
          </a:p>
        </p:txBody>
      </p:sp>
      <p:sp>
        <p:nvSpPr>
          <p:cNvPr id="362508" name="Oval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03225" y="3754438"/>
            <a:ext cx="368300" cy="412750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l"/>
            <a:r>
              <a:rPr lang="en-US" sz="1200">
                <a:cs typeface="Arial" pitchFamily="34" charset="0"/>
              </a:rPr>
              <a:t>1</a:t>
            </a:r>
          </a:p>
        </p:txBody>
      </p:sp>
      <p:sp>
        <p:nvSpPr>
          <p:cNvPr id="362509" name="Oval 1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232150" y="3119438"/>
            <a:ext cx="368300" cy="412750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l"/>
            <a:r>
              <a:rPr lang="en-US" sz="1200">
                <a:cs typeface="Arial" pitchFamily="34" charset="0"/>
              </a:rPr>
              <a:t>2</a:t>
            </a:r>
          </a:p>
        </p:txBody>
      </p:sp>
      <p:sp>
        <p:nvSpPr>
          <p:cNvPr id="362510" name="Oval 16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263900" y="4225925"/>
            <a:ext cx="368300" cy="412750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l"/>
            <a:r>
              <a:rPr lang="en-US" sz="1200">
                <a:cs typeface="Arial" pitchFamily="34" charset="0"/>
              </a:rPr>
              <a:t>3</a:t>
            </a:r>
          </a:p>
        </p:txBody>
      </p: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3430588" y="1620838"/>
            <a:ext cx="1708150" cy="279400"/>
            <a:chOff x="603504" y="2687384"/>
            <a:chExt cx="2057400" cy="536575"/>
          </a:xfrm>
        </p:grpSpPr>
        <p:sp>
          <p:nvSpPr>
            <p:cNvPr id="5" name="Oval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blackWhite">
            <a:xfrm>
              <a:off x="603504" y="2687384"/>
              <a:ext cx="2057400" cy="536575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algn="l">
                <a:defRPr/>
              </a:pPr>
              <a:endParaRPr lang="en-US" sz="2800" kern="0">
                <a:solidFill>
                  <a:sysClr val="windowText" lastClr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Rectangle 1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blackWhite">
            <a:xfrm>
              <a:off x="714405" y="2708724"/>
              <a:ext cx="1885313" cy="493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" tIns="0" rIns="3810" bIns="0" anchor="ctr"/>
            <a:lstStyle/>
            <a:p>
              <a:pPr algn="ctr" defTabSz="895350">
                <a:buSzPct val="120000"/>
              </a:pPr>
              <a:r>
                <a:rPr lang="en-US" altLang="ko-KR" sz="1800" b="0" dirty="0">
                  <a:solidFill>
                    <a:srgbClr val="000000"/>
                  </a:solidFill>
                  <a:ea typeface="Gulim" pitchFamily="34" charset="-127"/>
                  <a:cs typeface="Arial" pitchFamily="34" charset="0"/>
                </a:rPr>
                <a:t>Phase 2</a:t>
              </a:r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6019800" y="1230313"/>
            <a:ext cx="1708150" cy="279400"/>
            <a:chOff x="603504" y="2687384"/>
            <a:chExt cx="2057400" cy="536575"/>
          </a:xfrm>
        </p:grpSpPr>
        <p:sp>
          <p:nvSpPr>
            <p:cNvPr id="13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blackWhite">
            <a:xfrm>
              <a:off x="603504" y="2687384"/>
              <a:ext cx="2057400" cy="536575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 algn="l">
                <a:defRPr/>
              </a:pPr>
              <a:endParaRPr lang="en-US" sz="2800" kern="0">
                <a:solidFill>
                  <a:sysClr val="windowText" lastClr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blackWhite">
            <a:xfrm>
              <a:off x="714405" y="2708724"/>
              <a:ext cx="1885313" cy="493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" tIns="0" rIns="3810" bIns="0" anchor="ctr"/>
            <a:lstStyle/>
            <a:p>
              <a:pPr algn="ctr" defTabSz="895350">
                <a:buSzPct val="120000"/>
              </a:pPr>
              <a:r>
                <a:rPr lang="en-US" altLang="ko-KR" sz="1800" b="0" dirty="0">
                  <a:solidFill>
                    <a:srgbClr val="000000"/>
                  </a:solidFill>
                  <a:ea typeface="Gulim" pitchFamily="34" charset="-127"/>
                  <a:cs typeface="Arial" pitchFamily="34" charset="0"/>
                </a:rPr>
                <a:t>Phase 3</a:t>
              </a:r>
            </a:p>
          </p:txBody>
        </p:sp>
      </p:grpSp>
      <p:sp>
        <p:nvSpPr>
          <p:cNvPr id="362518" name="TextBox 27"/>
          <p:cNvSpPr txBox="1">
            <a:spLocks noChangeArrowheads="1"/>
          </p:cNvSpPr>
          <p:nvPr/>
        </p:nvSpPr>
        <p:spPr bwMode="auto">
          <a:xfrm>
            <a:off x="6629400" y="2590800"/>
            <a:ext cx="21336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Wellness Promotion</a:t>
            </a:r>
          </a:p>
          <a:p>
            <a:pPr algn="l"/>
            <a:r>
              <a:rPr lang="en-US" sz="1400" b="0">
                <a:solidFill>
                  <a:srgbClr val="000000"/>
                </a:solidFill>
                <a:cs typeface="Arial" pitchFamily="34" charset="0"/>
              </a:rPr>
              <a:t>Programs to prevent or delay the progression of illness</a:t>
            </a:r>
          </a:p>
        </p:txBody>
      </p:sp>
      <p:sp>
        <p:nvSpPr>
          <p:cNvPr id="362520" name="Oval 16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248400" y="2667000"/>
            <a:ext cx="368300" cy="412750"/>
          </a:xfrm>
          <a:prstGeom prst="ellipse">
            <a:avLst/>
          </a:prstGeom>
          <a:solidFill>
            <a:srgbClr val="C0C0C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 anchorCtr="1"/>
          <a:lstStyle/>
          <a:p>
            <a:pPr algn="l"/>
            <a:r>
              <a:rPr lang="en-US" sz="1200">
                <a:cs typeface="Arial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Population Health Management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Primary Care</a:t>
            </a:r>
          </a:p>
          <a:p>
            <a:pPr lvl="1"/>
            <a:r>
              <a:rPr lang="en-US" sz="1800" dirty="0" smtClean="0"/>
              <a:t>High Risk Patient Management</a:t>
            </a:r>
          </a:p>
          <a:p>
            <a:pPr lvl="2"/>
            <a:r>
              <a:rPr lang="en-US" sz="1600" dirty="0" smtClean="0"/>
              <a:t>Identified high risk patients using claims data and Impact Pro	</a:t>
            </a:r>
          </a:p>
          <a:p>
            <a:pPr lvl="2"/>
            <a:r>
              <a:rPr lang="en-US" sz="1600" dirty="0" smtClean="0"/>
              <a:t>Enhanced existing care management solutions (Mosaic and </a:t>
            </a:r>
            <a:r>
              <a:rPr lang="en-US" sz="1600" dirty="0" err="1" smtClean="0"/>
              <a:t>Morrisey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Evaluating solutions to notify users on high risk patient events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800" dirty="0" smtClean="0"/>
              <a:t>Patient-Centered Medical Home</a:t>
            </a:r>
          </a:p>
          <a:p>
            <a:pPr lvl="2"/>
            <a:r>
              <a:rPr lang="en-US" sz="1600" dirty="0" smtClean="0"/>
              <a:t>Enhancing LMR to support team-based care approach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800" dirty="0" smtClean="0"/>
              <a:t>Chronic Disease / Prevention Management</a:t>
            </a:r>
          </a:p>
          <a:p>
            <a:pPr lvl="2"/>
            <a:r>
              <a:rPr lang="en-US" sz="1600" dirty="0" smtClean="0"/>
              <a:t>Enhancing existing solutions (Matrix and </a:t>
            </a:r>
            <a:r>
              <a:rPr lang="en-US" sz="1600" dirty="0" err="1" smtClean="0"/>
              <a:t>TopCare</a:t>
            </a:r>
            <a:r>
              <a:rPr lang="en-US" sz="1600" dirty="0" smtClean="0"/>
              <a:t>) to identify patients with gaps in process or outcomes</a:t>
            </a:r>
          </a:p>
          <a:p>
            <a:pPr lvl="2"/>
            <a:endParaRPr lang="en-US" sz="1600" dirty="0" smtClean="0"/>
          </a:p>
          <a:p>
            <a:r>
              <a:rPr lang="en-US" sz="2000" dirty="0" smtClean="0"/>
              <a:t>IT Infrastructure</a:t>
            </a:r>
          </a:p>
          <a:p>
            <a:pPr lvl="1"/>
            <a:r>
              <a:rPr lang="en-US" sz="1800" dirty="0" smtClean="0"/>
              <a:t>Incorporated new claims data from local payers and CMS</a:t>
            </a:r>
          </a:p>
          <a:p>
            <a:pPr lvl="1"/>
            <a:r>
              <a:rPr lang="en-US" sz="1800" dirty="0" smtClean="0"/>
              <a:t>Applying analytic tools to improve our understanding of contracted populations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763" y="837800"/>
            <a:ext cx="7322721" cy="562924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5911" y="108388"/>
            <a:ext cx="7779224" cy="508569"/>
          </a:xfrm>
        </p:spPr>
        <p:txBody>
          <a:bodyPr>
            <a:noAutofit/>
          </a:bodyPr>
          <a:lstStyle/>
          <a:p>
            <a:r>
              <a:rPr lang="en-US" dirty="0" smtClean="0"/>
              <a:t>Registry landing page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12398"/>
            <a:ext cx="457200" cy="368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5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263"/>
            <a:ext cx="8229600" cy="5085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of CAD Population Registry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088" y="919688"/>
            <a:ext cx="8034613" cy="55378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12398"/>
            <a:ext cx="457200" cy="368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“Must Do” IS Priorities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479940"/>
              </p:ext>
            </p:extLst>
          </p:nvPr>
        </p:nvGraphicFramePr>
        <p:xfrm>
          <a:off x="457200" y="838200"/>
          <a:ext cx="8610599" cy="5300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1600200"/>
                <a:gridCol w="3428999"/>
              </a:tblGrid>
              <a:tr h="30507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Program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Accountable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Metrics</a:t>
                      </a:r>
                      <a:endParaRPr lang="en-US" sz="1400" dirty="0"/>
                    </a:p>
                  </a:txBody>
                  <a:tcPr/>
                </a:tc>
              </a:tr>
              <a:tr h="429265"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1) </a:t>
                      </a:r>
                      <a:r>
                        <a:rPr lang="en-US" sz="1100" b="1" dirty="0" smtClean="0"/>
                        <a:t>Partners eCare </a:t>
                      </a:r>
                      <a:r>
                        <a:rPr lang="en-US" sz="1100" dirty="0" smtClean="0"/>
                        <a:t>(Strategic)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Stone, Spurr, Flammini, Keogh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421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2) </a:t>
                      </a:r>
                      <a:r>
                        <a:rPr lang="en-US" sz="1100" b="1" dirty="0" smtClean="0"/>
                        <a:t>Security</a:t>
                      </a:r>
                      <a:r>
                        <a:rPr lang="en-US" sz="1100" dirty="0" smtClean="0"/>
                        <a:t> (Strategic)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Kadakia</a:t>
                      </a:r>
                      <a:r>
                        <a:rPr lang="en-US" sz="1100" dirty="0" smtClean="0"/>
                        <a:t> (Flammini,</a:t>
                      </a:r>
                      <a:r>
                        <a:rPr lang="en-US" sz="1100" baseline="0" dirty="0" smtClean="0"/>
                        <a:t> MacLean)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71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3) </a:t>
                      </a:r>
                      <a:r>
                        <a:rPr lang="en-US" sz="1100" b="1" dirty="0" smtClean="0"/>
                        <a:t>ICD -10 </a:t>
                      </a:r>
                      <a:r>
                        <a:rPr lang="en-US" sz="1100" dirty="0" smtClean="0"/>
                        <a:t>(Regulatory)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Stone</a:t>
                      </a:r>
                      <a:r>
                        <a:rPr lang="en-US" sz="1100" dirty="0" smtClean="0"/>
                        <a:t>, </a:t>
                      </a:r>
                      <a:r>
                        <a:rPr lang="en-US" sz="1100" b="1" dirty="0" smtClean="0"/>
                        <a:t>Spurr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610069"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4) </a:t>
                      </a:r>
                      <a:r>
                        <a:rPr lang="en-US" sz="1100" b="1" dirty="0" smtClean="0"/>
                        <a:t>Meaningful Use Stage 3 </a:t>
                      </a:r>
                      <a:r>
                        <a:rPr lang="en-US" sz="1100" dirty="0" smtClean="0"/>
                        <a:t>(Regulatory/Financial/Reputational) (Certification</a:t>
                      </a:r>
                      <a:r>
                        <a:rPr lang="en-US" sz="1100" baseline="0" dirty="0" smtClean="0"/>
                        <a:t> only)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 smtClean="0"/>
                        <a:t>Bero, Spurr </a:t>
                      </a:r>
                      <a:r>
                        <a:rPr lang="en-US" sz="1100" baseline="0" dirty="0" smtClean="0"/>
                        <a:t>(</a:t>
                      </a:r>
                      <a:r>
                        <a:rPr lang="en-US" sz="1100" dirty="0" err="1" smtClean="0"/>
                        <a:t>Babachicos</a:t>
                      </a:r>
                      <a:r>
                        <a:rPr lang="en-US" sz="1100" dirty="0" smtClean="0"/>
                        <a:t>,</a:t>
                      </a:r>
                      <a:r>
                        <a:rPr lang="en-US" sz="1100" baseline="0" dirty="0" smtClean="0"/>
                        <a:t> Jennings, Schroeder)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5872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5) </a:t>
                      </a:r>
                      <a:r>
                        <a:rPr lang="en-US" sz="1100" b="1" dirty="0" smtClean="0"/>
                        <a:t>New Affiliate Adoption </a:t>
                      </a:r>
                      <a:r>
                        <a:rPr lang="en-US" sz="1100" b="0" dirty="0" smtClean="0"/>
                        <a:t>(Strategic)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Bero </a:t>
                      </a:r>
                      <a:r>
                        <a:rPr lang="en-US" sz="1100" b="0" dirty="0" smtClean="0"/>
                        <a:t>(Stone, MacLean, </a:t>
                      </a:r>
                      <a:r>
                        <a:rPr lang="en-US" sz="1100" b="0" dirty="0" err="1" smtClean="0"/>
                        <a:t>Aske</a:t>
                      </a:r>
                      <a:r>
                        <a:rPr lang="en-US" sz="1100" b="0" dirty="0" smtClean="0"/>
                        <a:t>, Spurr)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421604">
                <a:tc>
                  <a:txBody>
                    <a:bodyPr/>
                    <a:lstStyle/>
                    <a:p>
                      <a:r>
                        <a:rPr lang="en-US" sz="1100" b="0" dirty="0" smtClean="0"/>
                        <a:t>6) </a:t>
                      </a:r>
                      <a:r>
                        <a:rPr lang="en-US" sz="1100" b="1" dirty="0" smtClean="0"/>
                        <a:t>Population Management </a:t>
                      </a:r>
                      <a:r>
                        <a:rPr lang="en-US" sz="1100" b="0" dirty="0" smtClean="0"/>
                        <a:t>(Strategic/Financial)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Bero </a:t>
                      </a:r>
                      <a:r>
                        <a:rPr lang="en-US" sz="1100" b="0" dirty="0" smtClean="0"/>
                        <a:t> (Spurr, Jennings)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474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7) </a:t>
                      </a:r>
                      <a:r>
                        <a:rPr lang="en-US" sz="1100" b="1" dirty="0" smtClean="0"/>
                        <a:t>Enterprise Data Warehouse </a:t>
                      </a:r>
                      <a:r>
                        <a:rPr lang="en-US" sz="1100" b="0" dirty="0" smtClean="0"/>
                        <a:t>(Strategic/Foundational)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Bero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b="0" dirty="0" smtClean="0"/>
                        <a:t>(Keogh,</a:t>
                      </a:r>
                      <a:r>
                        <a:rPr lang="en-US" sz="1100" b="0" baseline="0" dirty="0" smtClean="0"/>
                        <a:t> Flammini, Stone, Daly)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421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8) </a:t>
                      </a:r>
                      <a:r>
                        <a:rPr lang="en-US" sz="1100" b="1" dirty="0" smtClean="0"/>
                        <a:t>Human Capital Development </a:t>
                      </a:r>
                      <a:r>
                        <a:rPr lang="en-US" sz="1100" b="0" dirty="0" smtClean="0"/>
                        <a:t>(Strategic)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Noga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b="0" dirty="0" smtClean="0"/>
                        <a:t>(MacLean, Witherell, Connors)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84118">
                <a:tc>
                  <a:txBody>
                    <a:bodyPr/>
                    <a:lstStyle/>
                    <a:p>
                      <a:pPr lvl="0"/>
                      <a:r>
                        <a:rPr lang="en-US" sz="1100" b="0" dirty="0" smtClean="0"/>
                        <a:t>9) </a:t>
                      </a:r>
                      <a:r>
                        <a:rPr lang="en-US" sz="1100" b="1" dirty="0" smtClean="0"/>
                        <a:t>ITIL/</a:t>
                      </a:r>
                      <a:r>
                        <a:rPr lang="en-US" sz="1100" b="1" dirty="0" err="1" smtClean="0"/>
                        <a:t>ServiceNow</a:t>
                      </a:r>
                      <a:r>
                        <a:rPr lang="en-US" sz="1100" b="1" baseline="0" dirty="0" smtClean="0"/>
                        <a:t> Implementation </a:t>
                      </a:r>
                      <a:r>
                        <a:rPr lang="en-US" sz="1100" b="0" baseline="0" dirty="0" smtClean="0"/>
                        <a:t>(IS Leadership)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MacLean 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474498">
                <a:tc>
                  <a:txBody>
                    <a:bodyPr/>
                    <a:lstStyle/>
                    <a:p>
                      <a:pPr lvl="0"/>
                      <a:r>
                        <a:rPr lang="en-US" sz="1100" b="0" dirty="0" smtClean="0"/>
                        <a:t>10)</a:t>
                      </a:r>
                      <a:r>
                        <a:rPr lang="en-US" sz="1100" b="0" baseline="0" dirty="0" smtClean="0"/>
                        <a:t> </a:t>
                      </a:r>
                      <a:r>
                        <a:rPr lang="en-US" sz="1100" b="1" baseline="0" dirty="0" smtClean="0"/>
                        <a:t>IS Infrastructure </a:t>
                      </a:r>
                      <a:r>
                        <a:rPr lang="en-US" sz="1100" b="0" baseline="0" dirty="0" smtClean="0"/>
                        <a:t>(IS Leadership)</a:t>
                      </a:r>
                    </a:p>
                    <a:p>
                      <a:pPr lvl="0"/>
                      <a:r>
                        <a:rPr lang="en-US" sz="1100" b="0" baseline="0" dirty="0" smtClean="0"/>
                        <a:t>      (App Delivery, New Data Center, VOIP, </a:t>
                      </a:r>
                      <a:r>
                        <a:rPr lang="en-US" sz="1100" baseline="0" dirty="0" smtClean="0"/>
                        <a:t>Office 365</a:t>
                      </a:r>
                      <a:r>
                        <a:rPr lang="en-US" sz="1100" b="0" baseline="0" dirty="0" smtClean="0"/>
                        <a:t>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MacLean ,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Flammini </a:t>
                      </a:r>
                      <a:r>
                        <a:rPr lang="en-US" sz="1100" b="0" dirty="0" smtClean="0"/>
                        <a:t> 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  <a:tr h="474498">
                <a:tc>
                  <a:txBody>
                    <a:bodyPr/>
                    <a:lstStyle/>
                    <a:p>
                      <a:pPr lvl="0"/>
                      <a:r>
                        <a:rPr lang="en-US" sz="1100" b="0" dirty="0" smtClean="0"/>
                        <a:t>11)</a:t>
                      </a:r>
                      <a:r>
                        <a:rPr lang="en-US" sz="1100" b="0" baseline="0" dirty="0" smtClean="0"/>
                        <a:t> </a:t>
                      </a:r>
                      <a:r>
                        <a:rPr lang="en-US" sz="1100" b="1" baseline="0" dirty="0" smtClean="0"/>
                        <a:t>Partners Data Lake </a:t>
                      </a:r>
                      <a:r>
                        <a:rPr lang="en-US" sz="1100" b="0" baseline="0" dirty="0" smtClean="0"/>
                        <a:t>(Big Data to support the research community)</a:t>
                      </a:r>
                      <a:endParaRPr lang="en-US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Noga</a:t>
                      </a:r>
                      <a:endParaRPr 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12398"/>
            <a:ext cx="457200" cy="368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281A0FE-4F39-2840-9683-0DC3B8BA84CC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IS Initiatives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990600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Initiative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Accountable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Secondary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New Data Center Move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Grieco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Enterprise VoIP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White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Office 365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Mendoza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Server</a:t>
                      </a:r>
                      <a:r>
                        <a:rPr lang="en-US" sz="1100" baseline="0" dirty="0" smtClean="0"/>
                        <a:t> Virtualization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Grieco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Business Continuity Support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Raab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Document</a:t>
                      </a:r>
                      <a:r>
                        <a:rPr lang="en-US" sz="1100" baseline="0" dirty="0" smtClean="0"/>
                        <a:t> Management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Community Data Center Consolidation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Grieco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Assembly Row Technology Planning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Marra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Thin</a:t>
                      </a:r>
                      <a:r>
                        <a:rPr lang="en-US" sz="1100" baseline="0" dirty="0" smtClean="0"/>
                        <a:t> Client Application Delivery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Flammini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Lou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Health Information Expansion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Spurr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Rubalcaba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Legacy</a:t>
                      </a:r>
                      <a:r>
                        <a:rPr lang="en-US" sz="1100" baseline="0" dirty="0" smtClean="0"/>
                        <a:t> Data Archiving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Baba</a:t>
                      </a:r>
                      <a:r>
                        <a:rPr lang="en-US" sz="1100" baseline="0" dirty="0" smtClean="0"/>
                        <a:t>chicos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Noga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Could Strategy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Flammini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MacLean</a:t>
                      </a:r>
                      <a:endParaRPr lang="en-US" sz="1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100" dirty="0" smtClean="0"/>
                        <a:t>PeopleSoft</a:t>
                      </a:r>
                      <a:r>
                        <a:rPr lang="en-US" sz="1100" baseline="0" dirty="0" smtClean="0"/>
                        <a:t> Infrastructure Upgrade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Stone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Meade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12398"/>
            <a:ext cx="457200" cy="368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54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About Partners HealthCare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4294967295"/>
          </p:nvPr>
        </p:nvSpPr>
        <p:spPr>
          <a:xfrm>
            <a:off x="609600" y="990600"/>
            <a:ext cx="8229600" cy="5260975"/>
          </a:xfrm>
        </p:spPr>
        <p:txBody>
          <a:bodyPr/>
          <a:lstStyle/>
          <a:p>
            <a:r>
              <a:rPr lang="en-US" sz="2000" smtClean="0"/>
              <a:t>Integrated academic health care system founded by Massachusetts General Hospital and Brigham and Women’s Hospital in 1994</a:t>
            </a:r>
          </a:p>
          <a:p>
            <a:r>
              <a:rPr lang="en-US" sz="2000" smtClean="0"/>
              <a:t>Largest private employer in Massachusetts</a:t>
            </a:r>
          </a:p>
          <a:p>
            <a:pPr lvl="1"/>
            <a:r>
              <a:rPr lang="en-US" sz="1800" smtClean="0"/>
              <a:t>Over 60,000 employees</a:t>
            </a:r>
            <a:endParaRPr lang="en-US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0" y="6477000"/>
            <a:ext cx="381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2C3B73B5-29EF-4895-9A69-775F326ABFAD}" type="slidenum">
              <a:rPr lang="en-US" sz="1000">
                <a:solidFill>
                  <a:schemeClr val="bg1"/>
                </a:solidFill>
                <a:latin typeface="Palatino Linotype" pitchFamily="18" charset="0"/>
              </a:rPr>
              <a:pPr algn="ctr" eaLnBrk="0" hangingPunct="0"/>
              <a:t>4</a:t>
            </a:fld>
            <a:endParaRPr lang="en-US" sz="1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43013" name="Oval 4"/>
          <p:cNvSpPr>
            <a:spLocks noChangeArrowheads="1"/>
          </p:cNvSpPr>
          <p:nvPr/>
        </p:nvSpPr>
        <p:spPr bwMode="auto">
          <a:xfrm>
            <a:off x="3987800" y="2143125"/>
            <a:ext cx="3867150" cy="21590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112713" indent="-112713" algn="ctr">
              <a:spcAft>
                <a:spcPts val="600"/>
              </a:spcAft>
            </a:pPr>
            <a:r>
              <a:rPr lang="en-US" sz="1800" b="1" i="1"/>
              <a:t>Patient Care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Sickest and most complex patients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Providing essential services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Caring for the most vulnerable</a:t>
            </a:r>
          </a:p>
        </p:txBody>
      </p:sp>
      <p:sp>
        <p:nvSpPr>
          <p:cNvPr id="43014" name="Oval 5"/>
          <p:cNvSpPr>
            <a:spLocks noChangeArrowheads="1"/>
          </p:cNvSpPr>
          <p:nvPr/>
        </p:nvSpPr>
        <p:spPr bwMode="auto">
          <a:xfrm>
            <a:off x="692150" y="2655888"/>
            <a:ext cx="3867150" cy="21590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112713" indent="-112713" algn="ctr">
              <a:spcAft>
                <a:spcPts val="600"/>
              </a:spcAft>
            </a:pPr>
            <a:r>
              <a:rPr lang="en-US" sz="1800" b="1" i="1"/>
              <a:t>Discovery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Over $1.6B in research funding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Discovering new treatments and cures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Testing new care delivery models</a:t>
            </a:r>
          </a:p>
        </p:txBody>
      </p:sp>
      <p:sp>
        <p:nvSpPr>
          <p:cNvPr id="43015" name="Oval 6"/>
          <p:cNvSpPr>
            <a:spLocks noChangeArrowheads="1"/>
          </p:cNvSpPr>
          <p:nvPr/>
        </p:nvSpPr>
        <p:spPr bwMode="auto">
          <a:xfrm>
            <a:off x="4664075" y="3975100"/>
            <a:ext cx="3867150" cy="21590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112713" indent="-112713" algn="ctr">
              <a:spcAft>
                <a:spcPts val="600"/>
              </a:spcAft>
            </a:pPr>
            <a:r>
              <a:rPr lang="en-US" sz="1800" b="1" i="1"/>
              <a:t>Teaching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100+ accredited physician residency and fellowship programs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Over 1,000 residents annually</a:t>
            </a:r>
          </a:p>
        </p:txBody>
      </p:sp>
      <p:sp>
        <p:nvSpPr>
          <p:cNvPr id="43016" name="Oval 7"/>
          <p:cNvSpPr>
            <a:spLocks noChangeArrowheads="1"/>
          </p:cNvSpPr>
          <p:nvPr/>
        </p:nvSpPr>
        <p:spPr bwMode="auto">
          <a:xfrm>
            <a:off x="1366838" y="4475163"/>
            <a:ext cx="3867150" cy="215741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marL="112713" indent="-112713" algn="ctr">
              <a:spcAft>
                <a:spcPts val="600"/>
              </a:spcAft>
            </a:pPr>
            <a:r>
              <a:rPr lang="en-US" sz="1800" b="1" i="1"/>
              <a:t>Community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$186M in community benefits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5 owned, 16 affiliated CHCs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Over 100,000 Medicaid and uninsured patients annually</a:t>
            </a:r>
          </a:p>
          <a:p>
            <a:pPr marL="112713" indent="-112713">
              <a:buFont typeface="Arial" charset="0"/>
              <a:buChar char="•"/>
            </a:pPr>
            <a:r>
              <a:rPr lang="en-US" sz="1400"/>
              <a:t>Creating economic opportunity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Integration Readiness </a:t>
            </a:r>
            <a:r>
              <a:rPr lang="en-US" dirty="0" err="1" smtClean="0"/>
              <a:t>Workplan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685800" y="1295400"/>
          <a:ext cx="8229600" cy="4973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8218487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09600" y="228600"/>
            <a:ext cx="54633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accent3">
                    <a:lumMod val="50000"/>
                  </a:schemeClr>
                </a:solidFill>
              </a:rPr>
              <a:t>Connected Health Care Suite</a:t>
            </a:r>
            <a:endParaRPr lang="en-US" sz="3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/>
          <a:p>
            <a:fld id="{D64CFDB9-29F1-4E03-98CD-C41F5EACA4D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/>
          <p:cNvSpPr txBox="1">
            <a:spLocks noGrp="1"/>
          </p:cNvSpPr>
          <p:nvPr/>
        </p:nvSpPr>
        <p:spPr bwMode="auto">
          <a:xfrm>
            <a:off x="0" y="6629401"/>
            <a:ext cx="304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B22BFB58-0EF0-4594-B3B8-02A264D0919C}" type="slidenum">
              <a:rPr lang="en-US" sz="1000">
                <a:solidFill>
                  <a:schemeClr val="bg1"/>
                </a:solidFill>
                <a:latin typeface="Palatino Linotype" pitchFamily="18" charset="0"/>
              </a:rPr>
              <a:pPr algn="ctr" eaLnBrk="0" hangingPunct="0"/>
              <a:t>42</a:t>
            </a:fld>
            <a:endParaRPr lang="en-US" sz="1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 Transformation – Drive to Excellence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/>
              <a:t>Organization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Shared services organization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Reduce cost and agility as an enterprise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Management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Adoption of Information Technology Infrastructure Library – ITIL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Alignment of business strategy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Application and Information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“Ruthless” standardization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Customer satisfaction, agility, and reduced cost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Infrastructure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New IT 0perating model 20% maintenance/80% strategic initiatives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Agile and thin provisioning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Facilities Transformation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Availability, security, extensibility, and monitoring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Active-Active data centers/proactively addressing potential 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Governance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Single IT governance model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IT as an enterprise asset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Program Management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Effective project and portfolio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86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0" y="6553200"/>
            <a:ext cx="533400" cy="29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000" dirty="0" smtClean="0">
                <a:solidFill>
                  <a:schemeClr val="bg1"/>
                </a:solidFill>
                <a:latin typeface="Palatino Linotype" pitchFamily="18" charset="0"/>
              </a:rPr>
              <a:t>43</a:t>
            </a:r>
            <a:endParaRPr lang="en-US" sz="1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457200" cy="304800"/>
          </a:xfrm>
        </p:spPr>
        <p:txBody>
          <a:bodyPr/>
          <a:lstStyle/>
          <a:p>
            <a:fld id="{D64CFDB9-29F1-4E03-98CD-C41F5EACA4D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1026" name="Picture 2" descr="http://triadstrategies.typepad.com/.a/6a0120a6abf659970b0168e55dbf6e970c-800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52600"/>
            <a:ext cx="5334000" cy="3560445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09600" y="152400"/>
            <a:ext cx="80772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Making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it Happen – A Piece of Cake !!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Challenges: Bring Your Own Device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Healthcare workers, like workers everywhere, want to use their personal devices on corporate networks</a:t>
            </a:r>
          </a:p>
          <a:p>
            <a:endParaRPr lang="en-US" smtClean="0"/>
          </a:p>
          <a:p>
            <a:r>
              <a:rPr lang="en-US" smtClean="0"/>
              <a:t>Devices are rapidly changing</a:t>
            </a:r>
          </a:p>
          <a:p>
            <a:pPr lvl="1"/>
            <a:r>
              <a:rPr lang="en-US" smtClean="0"/>
              <a:t>Smaller</a:t>
            </a:r>
          </a:p>
          <a:p>
            <a:pPr lvl="1"/>
            <a:r>
              <a:rPr lang="en-US" smtClean="0"/>
              <a:t>Faster</a:t>
            </a:r>
          </a:p>
          <a:p>
            <a:pPr lvl="1"/>
            <a:r>
              <a:rPr lang="en-US" smtClean="0"/>
              <a:t>Cheaper</a:t>
            </a:r>
          </a:p>
          <a:p>
            <a:pPr lvl="1"/>
            <a:r>
              <a:rPr lang="en-US" smtClean="0"/>
              <a:t>More capable</a:t>
            </a:r>
          </a:p>
          <a:p>
            <a:pPr lvl="1"/>
            <a:r>
              <a:rPr lang="en-US" smtClean="0"/>
              <a:t>More diverse</a:t>
            </a:r>
          </a:p>
          <a:p>
            <a:pPr lvl="1"/>
            <a:endParaRPr lang="en-US" smtClean="0"/>
          </a:p>
          <a:p>
            <a:r>
              <a:rPr lang="en-US" smtClean="0"/>
              <a:t>Offering a consistent user experience across this range of devices is challenging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/>
          <a:p>
            <a:fld id="{59185327-495C-430E-BB6F-8E39AEE6A93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3316" name="Picture 4" descr="http://www.rainkingonline.com/wp-content/uploads/2012/05/BYOD-Pic.png"/>
          <p:cNvPicPr>
            <a:picLocks noChangeAspect="1" noChangeArrowheads="1"/>
          </p:cNvPicPr>
          <p:nvPr/>
        </p:nvPicPr>
        <p:blipFill>
          <a:blip r:embed="rId3" cstate="print"/>
          <a:srcRect t="23744"/>
          <a:stretch>
            <a:fillRect/>
          </a:stretch>
        </p:blipFill>
        <p:spPr bwMode="auto">
          <a:xfrm>
            <a:off x="5027603" y="2286000"/>
            <a:ext cx="4116397" cy="270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Information Security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613524"/>
            <a:ext cx="533400" cy="244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fld id="{59185327-495C-430E-BB6F-8E39AEE6A930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Trends that make data more accessible, also increase the challenge of information security</a:t>
            </a:r>
          </a:p>
          <a:p>
            <a:endParaRPr lang="en-US" dirty="0" smtClean="0"/>
          </a:p>
          <a:p>
            <a:r>
              <a:rPr lang="en-US" dirty="0" smtClean="0"/>
              <a:t>Mobile devices</a:t>
            </a:r>
          </a:p>
          <a:p>
            <a:pPr lvl="1"/>
            <a:r>
              <a:rPr lang="en-US" dirty="0" smtClean="0"/>
              <a:t>Data on the move</a:t>
            </a:r>
          </a:p>
          <a:p>
            <a:pPr lvl="1"/>
            <a:r>
              <a:rPr lang="en-US" dirty="0" smtClean="0"/>
              <a:t>More risk of theft or loss</a:t>
            </a:r>
          </a:p>
          <a:p>
            <a:endParaRPr lang="en-US" dirty="0" smtClean="0"/>
          </a:p>
          <a:p>
            <a:r>
              <a:rPr lang="en-US" dirty="0" smtClean="0"/>
              <a:t>More data movement</a:t>
            </a:r>
          </a:p>
          <a:p>
            <a:pPr lvl="1"/>
            <a:r>
              <a:rPr lang="en-US" dirty="0" smtClean="0"/>
              <a:t>Over public networks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regulatory oversight</a:t>
            </a:r>
          </a:p>
          <a:p>
            <a:pPr lvl="2"/>
            <a:endParaRPr lang="en-US" dirty="0" smtClean="0"/>
          </a:p>
        </p:txBody>
      </p:sp>
      <p:pic>
        <p:nvPicPr>
          <p:cNvPr id="6" name="Picture 4" descr="http://www.hardware.com/images/news/articleimages/information-secur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981200"/>
            <a:ext cx="4876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Challenges: Big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data we collect are changing</a:t>
            </a:r>
          </a:p>
          <a:p>
            <a:endParaRPr lang="en-US" sz="1100" dirty="0" smtClean="0"/>
          </a:p>
          <a:p>
            <a:pPr lvl="1"/>
            <a:r>
              <a:rPr lang="en-US" sz="2400" b="1" dirty="0" smtClean="0">
                <a:latin typeface="Arial Black" pitchFamily="34" charset="0"/>
              </a:rPr>
              <a:t>V</a:t>
            </a:r>
            <a:r>
              <a:rPr lang="en-US" dirty="0" smtClean="0"/>
              <a:t>olume</a:t>
            </a:r>
          </a:p>
          <a:p>
            <a:pPr lvl="2"/>
            <a:r>
              <a:rPr lang="en-US" dirty="0" smtClean="0"/>
              <a:t>More data</a:t>
            </a:r>
          </a:p>
          <a:p>
            <a:pPr lvl="1"/>
            <a:endParaRPr lang="en-US" dirty="0" smtClean="0"/>
          </a:p>
          <a:p>
            <a:pPr lvl="1"/>
            <a:r>
              <a:rPr lang="en-US" sz="2400" b="1" dirty="0" smtClean="0">
                <a:latin typeface="Arial Black" pitchFamily="34" charset="0"/>
              </a:rPr>
              <a:t>V</a:t>
            </a:r>
            <a:r>
              <a:rPr lang="en-US" dirty="0" smtClean="0"/>
              <a:t>elocity</a:t>
            </a:r>
          </a:p>
          <a:p>
            <a:pPr lvl="2"/>
            <a:r>
              <a:rPr lang="en-US" dirty="0" smtClean="0"/>
              <a:t>Arriving faster</a:t>
            </a:r>
          </a:p>
          <a:p>
            <a:pPr lvl="1"/>
            <a:endParaRPr lang="en-US" dirty="0" smtClean="0"/>
          </a:p>
          <a:p>
            <a:pPr lvl="1"/>
            <a:r>
              <a:rPr lang="en-US" sz="2400" b="1" dirty="0" smtClean="0">
                <a:latin typeface="Arial Black" pitchFamily="34" charset="0"/>
              </a:rPr>
              <a:t>V</a:t>
            </a:r>
            <a:r>
              <a:rPr lang="en-US" dirty="0" smtClean="0"/>
              <a:t>ariety</a:t>
            </a:r>
          </a:p>
          <a:p>
            <a:pPr lvl="2"/>
            <a:r>
              <a:rPr lang="en-US" dirty="0" smtClean="0"/>
              <a:t>With images, sound, unstructured text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New hardware and software technologies may be necessary to help us manage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381000" cy="304800"/>
          </a:xfrm>
        </p:spPr>
        <p:txBody>
          <a:bodyPr/>
          <a:lstStyle/>
          <a:p>
            <a:fld id="{59185327-495C-430E-BB6F-8E39AEE6A930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8" descr="http://coverall2.splunk.com/web_assets/v5/homepage/hero_datacenter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995" y="1524000"/>
            <a:ext cx="5500005" cy="27017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96395" y="1447800"/>
            <a:ext cx="37021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</a:rPr>
              <a:t>BIG </a:t>
            </a:r>
          </a:p>
          <a:p>
            <a:pPr algn="ctr"/>
            <a:r>
              <a:rPr lang="en-US" sz="8800" b="1" dirty="0" smtClean="0">
                <a:solidFill>
                  <a:schemeClr val="bg1"/>
                </a:solidFill>
              </a:rPr>
              <a:t>DATA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Managing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6248400" cy="5257800"/>
          </a:xfrm>
        </p:spPr>
        <p:txBody>
          <a:bodyPr/>
          <a:lstStyle/>
          <a:p>
            <a:r>
              <a:rPr lang="en-US" sz="2000" dirty="0" smtClean="0"/>
              <a:t>Reduce waste through high reliability systems (i.e., minimize disruption)</a:t>
            </a:r>
          </a:p>
          <a:p>
            <a:endParaRPr lang="en-US" sz="2000" dirty="0" smtClean="0"/>
          </a:p>
          <a:p>
            <a:r>
              <a:rPr lang="en-US" sz="2000" dirty="0" smtClean="0"/>
              <a:t>Deliver responsive, high quality IT services (i.e., get it right the first time)</a:t>
            </a:r>
          </a:p>
          <a:p>
            <a:endParaRPr lang="en-US" sz="2000" dirty="0" smtClean="0"/>
          </a:p>
          <a:p>
            <a:r>
              <a:rPr lang="en-US" sz="2000" dirty="0" smtClean="0"/>
              <a:t>Look for greater efficiencies through increased standardization (i.e., create economies of scale)</a:t>
            </a:r>
          </a:p>
          <a:p>
            <a:endParaRPr lang="en-US" sz="2000" dirty="0" smtClean="0"/>
          </a:p>
          <a:p>
            <a:r>
              <a:rPr lang="en-US" sz="2000" dirty="0" smtClean="0"/>
              <a:t>Selective use of cloud-based offerings (i.e., </a:t>
            </a:r>
            <a:r>
              <a:rPr lang="en-US" sz="2000" smtClean="0"/>
              <a:t>leverage commodity IT)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Increase collaboration and communication (i.e., nothing lost in translation)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580E5-46E1-4920-B454-4248D11DF4C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92162" name="Picture 2" descr="shoestring budg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42000" y="2260600"/>
            <a:ext cx="4191000" cy="241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2971800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AB0"/>
                </a:solidFill>
                <a:latin typeface="+mj-lt"/>
                <a:ea typeface="+mj-ea"/>
                <a:cs typeface="+mj-cs"/>
              </a:rPr>
              <a:t>Discussion </a:t>
            </a:r>
            <a:endParaRPr lang="en-US" sz="2800" b="1" dirty="0">
              <a:solidFill>
                <a:srgbClr val="008AB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CFDB9-29F1-4E03-98CD-C41F5EACA4D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2"/>
          <p:cNvSpPr txBox="1">
            <a:spLocks noGrp="1"/>
          </p:cNvSpPr>
          <p:nvPr/>
        </p:nvSpPr>
        <p:spPr bwMode="auto">
          <a:xfrm>
            <a:off x="0" y="6689725"/>
            <a:ext cx="3048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12330433-E15A-4C9A-9FCF-1B98C8D2FB4E}" type="slidenum">
              <a:rPr lang="en-US" sz="1000">
                <a:solidFill>
                  <a:srgbClr val="333333"/>
                </a:solidFill>
                <a:latin typeface="Palatino Linotype" pitchFamily="18" charset="0"/>
              </a:rPr>
              <a:pPr algn="ctr" eaLnBrk="0" hangingPunct="0"/>
              <a:t>5</a:t>
            </a:fld>
            <a:endParaRPr lang="en-US" sz="1000">
              <a:solidFill>
                <a:srgbClr val="333333"/>
              </a:solidFill>
              <a:latin typeface="Palatino Linotype" pitchFamily="18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Full Continuum of Care</a:t>
            </a:r>
          </a:p>
        </p:txBody>
      </p:sp>
      <p:grpSp>
        <p:nvGrpSpPr>
          <p:cNvPr id="2" name="Diagram 3"/>
          <p:cNvGrpSpPr>
            <a:grpSpLocks noChangeAspect="1"/>
          </p:cNvGrpSpPr>
          <p:nvPr/>
        </p:nvGrpSpPr>
        <p:grpSpPr bwMode="auto">
          <a:xfrm>
            <a:off x="-723900" y="685882"/>
            <a:ext cx="10591800" cy="6257925"/>
            <a:chOff x="-480" y="437"/>
            <a:chExt cx="6672" cy="3942"/>
          </a:xfrm>
        </p:grpSpPr>
        <p:graphicFrame>
          <p:nvGraphicFramePr>
            <p:cNvPr id="6" name="Diagram 5"/>
            <p:cNvGraphicFramePr/>
            <p:nvPr>
              <p:extLst>
                <p:ext uri="{D42A27DB-BD31-4B8C-83A1-F6EECF244321}">
                  <p14:modId xmlns:p14="http://schemas.microsoft.com/office/powerpoint/2010/main" val="4214902921"/>
                </p:ext>
              </p:extLst>
            </p:nvPr>
          </p:nvGraphicFramePr>
          <p:xfrm>
            <a:off x="-480" y="437"/>
            <a:ext cx="6672" cy="39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xt Box 13"/>
            <p:cNvSpPr txBox="1">
              <a:spLocks noChangeArrowheads="1"/>
            </p:cNvSpPr>
            <p:nvPr/>
          </p:nvSpPr>
          <p:spPr bwMode="auto">
            <a:xfrm>
              <a:off x="864" y="1410"/>
              <a:ext cx="216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2 Academic Medical Centers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5 Community Hospitals</a:t>
              </a:r>
            </a:p>
          </p:txBody>
        </p:sp>
        <p:sp>
          <p:nvSpPr>
            <p:cNvPr id="4" name="Picture 14"/>
            <p:cNvSpPr>
              <a:spLocks noChangeAspect="1" noChangeArrowheads="1"/>
            </p:cNvSpPr>
            <p:nvPr/>
          </p:nvSpPr>
          <p:spPr bwMode="auto">
            <a:xfrm>
              <a:off x="2086" y="1872"/>
              <a:ext cx="1726" cy="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15"/>
            <p:cNvSpPr>
              <a:spLocks noChangeShapeType="1"/>
            </p:cNvSpPr>
            <p:nvPr/>
          </p:nvSpPr>
          <p:spPr bwMode="auto">
            <a:xfrm>
              <a:off x="2014" y="2592"/>
              <a:ext cx="1872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049" name="Text Box 16"/>
          <p:cNvSpPr txBox="1">
            <a:spLocks noChangeArrowheads="1"/>
          </p:cNvSpPr>
          <p:nvPr/>
        </p:nvSpPr>
        <p:spPr bwMode="auto">
          <a:xfrm>
            <a:off x="1143000" y="5181600"/>
            <a:ext cx="3429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/>
              <a:t>1,200 Primary Care Physicians</a:t>
            </a:r>
          </a:p>
          <a:p>
            <a:r>
              <a:rPr lang="en-US" sz="1400" b="1" dirty="0"/>
              <a:t>5 Community Health Centers</a:t>
            </a:r>
          </a:p>
        </p:txBody>
      </p:sp>
      <p:sp>
        <p:nvSpPr>
          <p:cNvPr id="44050" name="Text Box 17"/>
          <p:cNvSpPr txBox="1">
            <a:spLocks noChangeArrowheads="1"/>
          </p:cNvSpPr>
          <p:nvPr/>
        </p:nvSpPr>
        <p:spPr bwMode="auto">
          <a:xfrm>
            <a:off x="5562600" y="2133600"/>
            <a:ext cx="31242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/>
              <a:t>4 Rehab Hospitals</a:t>
            </a:r>
          </a:p>
          <a:p>
            <a:r>
              <a:rPr lang="en-US" sz="1400" b="1" dirty="0"/>
              <a:t>2 Skilled Nursing Facilities</a:t>
            </a:r>
          </a:p>
          <a:p>
            <a:r>
              <a:rPr lang="en-US" sz="1400" b="1" dirty="0"/>
              <a:t>Home Health Agency</a:t>
            </a:r>
          </a:p>
        </p:txBody>
      </p:sp>
      <p:sp>
        <p:nvSpPr>
          <p:cNvPr id="44051" name="Text Box 18"/>
          <p:cNvSpPr txBox="1">
            <a:spLocks noChangeArrowheads="1"/>
          </p:cNvSpPr>
          <p:nvPr/>
        </p:nvSpPr>
        <p:spPr bwMode="auto">
          <a:xfrm>
            <a:off x="5753100" y="5229225"/>
            <a:ext cx="2362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/>
              <a:t>Psychiatric Hospital</a:t>
            </a:r>
          </a:p>
          <a:p>
            <a:r>
              <a:rPr lang="en-US" sz="1400" b="1"/>
              <a:t>Pediatrics</a:t>
            </a:r>
          </a:p>
        </p:txBody>
      </p:sp>
      <p:pic>
        <p:nvPicPr>
          <p:cNvPr id="44052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114800"/>
            <a:ext cx="3086100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3"/>
          <p:cNvSpPr txBox="1">
            <a:spLocks noGrp="1"/>
          </p:cNvSpPr>
          <p:nvPr/>
        </p:nvSpPr>
        <p:spPr bwMode="auto">
          <a:xfrm>
            <a:off x="0" y="6477000"/>
            <a:ext cx="381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000" dirty="0" smtClean="0">
                <a:solidFill>
                  <a:schemeClr val="bg1"/>
                </a:solidFill>
                <a:latin typeface="Palatino Linotype" pitchFamily="18" charset="0"/>
              </a:rPr>
              <a:t>5</a:t>
            </a:r>
            <a:endParaRPr lang="en-US" sz="1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4" name="Slide Number Placeholder 3"/>
          <p:cNvSpPr txBox="1">
            <a:spLocks noGrp="1"/>
          </p:cNvSpPr>
          <p:nvPr/>
        </p:nvSpPr>
        <p:spPr bwMode="auto">
          <a:xfrm>
            <a:off x="152400" y="6629400"/>
            <a:ext cx="381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fld id="{2C3B73B5-29EF-4895-9A69-775F326ABFAD}" type="slidenum">
              <a:rPr lang="en-US" sz="1000">
                <a:solidFill>
                  <a:schemeClr val="bg1"/>
                </a:solidFill>
                <a:latin typeface="Palatino Linotype" pitchFamily="18" charset="0"/>
              </a:rPr>
              <a:pPr algn="ctr" eaLnBrk="0" hangingPunct="0"/>
              <a:t>5</a:t>
            </a:fld>
            <a:endParaRPr lang="en-US" sz="1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BWH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987425"/>
            <a:ext cx="3692525" cy="739775"/>
          </a:xfrm>
          <a:prstGeom prst="rect">
            <a:avLst/>
          </a:prstGeom>
          <a:noFill/>
        </p:spPr>
      </p:pic>
      <p:pic>
        <p:nvPicPr>
          <p:cNvPr id="45059" name="Picture 3" descr="BWH_FH_withtext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3" y="1870075"/>
            <a:ext cx="3554412" cy="647700"/>
          </a:xfrm>
          <a:prstGeom prst="rect">
            <a:avLst/>
          </a:prstGeom>
          <a:noFill/>
        </p:spPr>
      </p:pic>
      <p:pic>
        <p:nvPicPr>
          <p:cNvPr id="45060" name="Picture 4" descr="McLean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2038" y="1835150"/>
            <a:ext cx="3048000" cy="696913"/>
          </a:xfrm>
          <a:prstGeom prst="rect">
            <a:avLst/>
          </a:prstGeom>
          <a:noFill/>
        </p:spPr>
      </p:pic>
      <p:pic>
        <p:nvPicPr>
          <p:cNvPr id="45061" name="Picture 5" descr="MGH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9013" y="982663"/>
            <a:ext cx="3506787" cy="708025"/>
          </a:xfrm>
          <a:prstGeom prst="rect">
            <a:avLst/>
          </a:prstGeom>
          <a:noFill/>
        </p:spPr>
      </p:pic>
      <p:pic>
        <p:nvPicPr>
          <p:cNvPr id="45062" name="Picture 6" descr="NSMC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6325" y="2900363"/>
            <a:ext cx="3159125" cy="681037"/>
          </a:xfrm>
          <a:prstGeom prst="rect">
            <a:avLst/>
          </a:prstGeom>
          <a:noFill/>
        </p:spPr>
      </p:pic>
      <p:pic>
        <p:nvPicPr>
          <p:cNvPr id="45063" name="Picture 7" descr="NWH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350" y="2808288"/>
            <a:ext cx="3589338" cy="669925"/>
          </a:xfrm>
          <a:prstGeom prst="rect">
            <a:avLst/>
          </a:prstGeom>
          <a:noFill/>
        </p:spPr>
      </p:pic>
      <p:pic>
        <p:nvPicPr>
          <p:cNvPr id="45064" name="Picture 8" descr="MVH_LogoH_PMS29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775" y="4735513"/>
            <a:ext cx="2028825" cy="879475"/>
          </a:xfrm>
          <a:prstGeom prst="rect">
            <a:avLst/>
          </a:prstGeom>
          <a:noFill/>
        </p:spPr>
      </p:pic>
      <p:pic>
        <p:nvPicPr>
          <p:cNvPr id="45065" name="Picture 9" descr="PCHI_colo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3810000"/>
            <a:ext cx="1917700" cy="674688"/>
          </a:xfrm>
          <a:prstGeom prst="rect">
            <a:avLst/>
          </a:prstGeom>
          <a:noFill/>
        </p:spPr>
      </p:pic>
      <p:pic>
        <p:nvPicPr>
          <p:cNvPr id="45066" name="Picture 10" descr="NCH_final_logo_blu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1025" y="5830888"/>
            <a:ext cx="2543175" cy="576262"/>
          </a:xfrm>
          <a:prstGeom prst="rect">
            <a:avLst/>
          </a:prstGeom>
          <a:noFill/>
        </p:spPr>
      </p:pic>
      <p:pic>
        <p:nvPicPr>
          <p:cNvPr id="45067" name="Picture 11" descr="Spaulding_Network-RGB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53000" y="3810000"/>
            <a:ext cx="3051175" cy="573088"/>
          </a:xfrm>
          <a:prstGeom prst="rect">
            <a:avLst/>
          </a:prstGeom>
          <a:noFill/>
        </p:spPr>
      </p:pic>
      <p:pic>
        <p:nvPicPr>
          <p:cNvPr id="45068" name="Picture 12" descr="AtHome_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29200" y="4800600"/>
            <a:ext cx="2992438" cy="735013"/>
          </a:xfrm>
          <a:prstGeom prst="rect">
            <a:avLst/>
          </a:prstGeom>
          <a:noFill/>
        </p:spPr>
      </p:pic>
      <p:sp>
        <p:nvSpPr>
          <p:cNvPr id="45069" name="Rectangle 1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Our Member Institutions</a:t>
            </a:r>
          </a:p>
        </p:txBody>
      </p:sp>
      <p:pic>
        <p:nvPicPr>
          <p:cNvPr id="45071" name="Picture 15" descr="Image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29200" y="5715000"/>
            <a:ext cx="2971800" cy="531813"/>
          </a:xfrm>
          <a:prstGeom prst="rect">
            <a:avLst/>
          </a:prstGeom>
          <a:noFill/>
        </p:spPr>
      </p:pic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8305800" y="5638800"/>
            <a:ext cx="228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*</a:t>
            </a:r>
          </a:p>
        </p:txBody>
      </p:sp>
      <p:sp>
        <p:nvSpPr>
          <p:cNvPr id="45077" name="Text Box 21"/>
          <p:cNvSpPr txBox="1">
            <a:spLocks noChangeArrowheads="1"/>
          </p:cNvSpPr>
          <p:nvPr/>
        </p:nvSpPr>
        <p:spPr bwMode="auto">
          <a:xfrm>
            <a:off x="4724400" y="6477000"/>
            <a:ext cx="2667000" cy="244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*Joint Venture</a:t>
            </a:r>
          </a:p>
        </p:txBody>
      </p:sp>
      <p:sp>
        <p:nvSpPr>
          <p:cNvPr id="17" name="Slide Number Placeholder 3"/>
          <p:cNvSpPr txBox="1">
            <a:spLocks noGrp="1"/>
          </p:cNvSpPr>
          <p:nvPr/>
        </p:nvSpPr>
        <p:spPr bwMode="auto">
          <a:xfrm>
            <a:off x="0" y="6477000"/>
            <a:ext cx="381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000" dirty="0">
                <a:solidFill>
                  <a:schemeClr val="bg1"/>
                </a:solidFill>
                <a:latin typeface="Palatino Linotype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Changing Healthcare Landscape</a:t>
            </a:r>
          </a:p>
        </p:txBody>
      </p:sp>
      <p:graphicFrame>
        <p:nvGraphicFramePr>
          <p:cNvPr id="19490" name="Group 34"/>
          <p:cNvGraphicFramePr>
            <a:graphicFrameLocks noGrp="1"/>
          </p:cNvGraphicFramePr>
          <p:nvPr/>
        </p:nvGraphicFramePr>
        <p:xfrm>
          <a:off x="381000" y="1295400"/>
          <a:ext cx="8763000" cy="4129405"/>
        </p:xfrm>
        <a:graphic>
          <a:graphicData uri="http://schemas.openxmlformats.org/drawingml/2006/table">
            <a:tbl>
              <a:tblPr/>
              <a:tblGrid>
                <a:gridCol w="3962400"/>
                <a:gridCol w="1143000"/>
                <a:gridCol w="3657600"/>
              </a:tblGrid>
              <a:tr h="746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Yesterday’s healthcare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7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Today’s healthcare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7A4"/>
                    </a:soli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Care built around the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institution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Care built around the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patient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Payments incent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care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Payments incent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better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care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Responsible for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immediate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outcome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Responsible for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ongoing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health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Grudging acceptance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of 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Unable to sustain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cost burden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485" name="Slide Number Placeholder 1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E3BFB0-50C5-4490-A770-39A84A75866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cs typeface="Arial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343400" y="2209800"/>
            <a:ext cx="914400" cy="5334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51000"/>
                  <a:satMod val="130000"/>
                  <a:alpha val="53000"/>
                </a:schemeClr>
              </a:gs>
              <a:gs pos="80000">
                <a:schemeClr val="accent2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4343400" y="3124200"/>
            <a:ext cx="914400" cy="5334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51000"/>
                  <a:satMod val="130000"/>
                  <a:alpha val="53000"/>
                </a:schemeClr>
              </a:gs>
              <a:gs pos="80000">
                <a:schemeClr val="accent2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343400" y="4038600"/>
            <a:ext cx="914400" cy="5334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51000"/>
                  <a:satMod val="130000"/>
                  <a:alpha val="53000"/>
                </a:schemeClr>
              </a:gs>
              <a:gs pos="80000">
                <a:schemeClr val="accent2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343400" y="4953000"/>
            <a:ext cx="914400" cy="533400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hueOff val="0"/>
                  <a:satOff val="0"/>
                  <a:lumOff val="0"/>
                  <a:shade val="51000"/>
                  <a:satMod val="130000"/>
                  <a:alpha val="53000"/>
                </a:schemeClr>
              </a:gs>
              <a:gs pos="80000">
                <a:schemeClr val="accent2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534400" cy="609600"/>
          </a:xfrm>
        </p:spPr>
        <p:txBody>
          <a:bodyPr/>
          <a:lstStyle/>
          <a:p>
            <a:r>
              <a:rPr lang="en-US" dirty="0" smtClean="0"/>
              <a:t>Key Themes We’re Hearing</a:t>
            </a:r>
          </a:p>
        </p:txBody>
      </p:sp>
      <p:sp>
        <p:nvSpPr>
          <p:cNvPr id="22530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4" name="Diagram 3"/>
          <p:cNvGraphicFramePr/>
          <p:nvPr/>
        </p:nvGraphicFramePr>
        <p:xfrm>
          <a:off x="625475" y="1023937"/>
          <a:ext cx="8077200" cy="533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74"/>
          <p:cNvSpPr txBox="1">
            <a:spLocks/>
          </p:cNvSpPr>
          <p:nvPr/>
        </p:nvSpPr>
        <p:spPr>
          <a:xfrm>
            <a:off x="3539794" y="990600"/>
            <a:ext cx="5604206" cy="5394434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rgbClr val="333333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333333"/>
                </a:solidFill>
                <a:latin typeface="+mn-lt"/>
                <a:cs typeface="+mn-cs"/>
              </a:rPr>
              <a:t>			Partners eCare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endParaRPr lang="en-US" sz="2000" kern="0" dirty="0">
              <a:solidFill>
                <a:srgbClr val="333333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333333"/>
                </a:solidFill>
                <a:latin typeface="+mn-lt"/>
                <a:cs typeface="+mn-cs"/>
              </a:rPr>
              <a:t>			Patient Portal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endParaRPr lang="en-US" sz="2000" kern="0" dirty="0">
              <a:solidFill>
                <a:srgbClr val="333333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333333"/>
                </a:solidFill>
                <a:latin typeface="+mn-lt"/>
                <a:cs typeface="+mn-cs"/>
              </a:rPr>
              <a:t>			Referring Physician Portal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endParaRPr lang="en-US" sz="2000" kern="0" dirty="0">
              <a:solidFill>
                <a:srgbClr val="333333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333333"/>
                </a:solidFill>
                <a:latin typeface="+mn-lt"/>
                <a:cs typeface="+mn-cs"/>
              </a:rPr>
              <a:t>			Enterprise Data Warehousing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endParaRPr lang="en-US" sz="2000" kern="0" dirty="0">
              <a:solidFill>
                <a:srgbClr val="333333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333333"/>
                </a:solidFill>
                <a:latin typeface="+mn-lt"/>
                <a:cs typeface="+mn-cs"/>
              </a:rPr>
              <a:t>			Population Health Tools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endParaRPr lang="en-US" sz="2000" kern="0" dirty="0">
              <a:solidFill>
                <a:srgbClr val="333333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en-US" sz="2000" kern="0" dirty="0">
                <a:solidFill>
                  <a:srgbClr val="333333"/>
                </a:solidFill>
                <a:latin typeface="+mn-lt"/>
                <a:cs typeface="+mn-cs"/>
              </a:rPr>
              <a:t>			IT Integration Readiness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None/>
              <a:defRPr/>
            </a:pPr>
            <a:endParaRPr lang="en-US" sz="2400" kern="0" dirty="0">
              <a:solidFill>
                <a:srgbClr val="333333"/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rgbClr val="333333"/>
              </a:solidFill>
              <a:latin typeface="+mn-lt"/>
              <a:cs typeface="+mn-cs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3935412" y="2581275"/>
            <a:ext cx="914400" cy="1905000"/>
          </a:xfrm>
          <a:prstGeom prst="rightArrow">
            <a:avLst/>
          </a:prstGeom>
          <a:solidFill>
            <a:srgbClr val="2D2D8A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2800" b="1"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76200"/>
            <a:ext cx="8077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Aligning </a:t>
            </a:r>
            <a:r>
              <a:rPr lang="en-US" sz="2800" b="1" kern="0" dirty="0" smtClean="0">
                <a:solidFill>
                  <a:srgbClr val="808080"/>
                </a:solidFill>
                <a:latin typeface="+mj-lt"/>
                <a:ea typeface="+mj-ea"/>
                <a:cs typeface="+mj-cs"/>
              </a:rPr>
              <a:t>Information System Initiatives</a:t>
            </a:r>
            <a:endParaRPr lang="en-US" sz="2800" b="1" kern="0" dirty="0">
              <a:solidFill>
                <a:srgbClr val="80808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537" name="Slide Number Placeholder 9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6BE3E9-C38D-4189-BE15-5E740E90A04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3AD21C-62F1-4A24-8CE4-43A47A70E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73AD21C-62F1-4A24-8CE4-43A47A70EA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18E6B6-0386-4C4E-9538-78E981525E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7118E6B6-0386-4C4E-9538-78E981525E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6AE61F-502C-4BC0-B722-18525E5F4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CD6AE61F-502C-4BC0-B722-18525E5F4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F682BF-0EF5-4F4D-9C7F-7CA10D673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35F682BF-0EF5-4F4D-9C7F-7CA10D673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69BDF7-DDEB-4F9B-B993-5A8C870BD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A969BDF7-DDEB-4F9B-B993-5A8C870BDE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2DD661-AAD9-45E8-95FF-9853733AE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6D2DD661-AAD9-45E8-95FF-9853733AE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19D7FA-3D92-4261-ADC6-FAF2E2936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2E19D7FA-3D92-4261-ADC6-FAF2E2936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F34E15-A07A-49D2-87DF-3DE4974929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96F34E15-A07A-49D2-87DF-3DE4974929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5F325-F91A-4A2F-812E-998E7B0A9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E175F325-F91A-4A2F-812E-998E7B0A9C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B86F2D-F599-4B81-90BE-89A1638297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FFB86F2D-F599-4B81-90BE-89A1638297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Partners </a:t>
            </a:r>
            <a:r>
              <a:rPr lang="en-US" i="1" dirty="0" smtClean="0"/>
              <a:t>e</a:t>
            </a:r>
            <a:r>
              <a:rPr lang="en-US" dirty="0" smtClean="0"/>
              <a:t>Care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2209800" y="2057400"/>
            <a:ext cx="6553200" cy="4602163"/>
          </a:xfrm>
        </p:spPr>
        <p:txBody>
          <a:bodyPr/>
          <a:lstStyle/>
          <a:p>
            <a:pPr marL="233363" indent="-233363"/>
            <a:r>
              <a:rPr lang="en-US" sz="2200" dirty="0" smtClean="0"/>
              <a:t>Partners HealthCare is working with Epic, the leading provider of health IT, to develop and implement </a:t>
            </a:r>
            <a:r>
              <a:rPr lang="en-US" sz="2200" b="1" dirty="0" smtClean="0"/>
              <a:t>an integrated electronic health and administrative information system across Partners </a:t>
            </a:r>
            <a:r>
              <a:rPr lang="en-US" sz="2200" dirty="0" smtClean="0"/>
              <a:t>by 2017</a:t>
            </a:r>
          </a:p>
          <a:p>
            <a:pPr marL="233363" indent="-233363"/>
            <a:endParaRPr lang="en-US" sz="2200" dirty="0" smtClean="0"/>
          </a:p>
          <a:p>
            <a:pPr marL="233363" indent="-233363"/>
            <a:r>
              <a:rPr lang="en-US" sz="2200" dirty="0" smtClean="0"/>
              <a:t>Partners </a:t>
            </a:r>
            <a:r>
              <a:rPr lang="en-US" sz="2200" i="1" dirty="0" smtClean="0"/>
              <a:t>e</a:t>
            </a:r>
            <a:r>
              <a:rPr lang="en-US" sz="2200" dirty="0" smtClean="0"/>
              <a:t>Care is the </a:t>
            </a:r>
            <a:r>
              <a:rPr lang="en-US" sz="2200" b="1" dirty="0" smtClean="0"/>
              <a:t>largest program of its kind </a:t>
            </a:r>
            <a:r>
              <a:rPr lang="en-US" sz="2200" dirty="0" smtClean="0"/>
              <a:t>in the history of Partners HealthCare</a:t>
            </a:r>
          </a:p>
          <a:p>
            <a:pPr marL="233363" indent="-233363"/>
            <a:endParaRPr lang="en-US" sz="2200" dirty="0" smtClean="0"/>
          </a:p>
          <a:p>
            <a:pPr marL="233363" indent="-233363"/>
            <a:r>
              <a:rPr lang="en-US" sz="2200" dirty="0" smtClean="0"/>
              <a:t>Partners </a:t>
            </a:r>
            <a:r>
              <a:rPr lang="en-US" sz="2200" i="1" dirty="0" smtClean="0"/>
              <a:t>e</a:t>
            </a:r>
            <a:r>
              <a:rPr lang="en-US" sz="2200" dirty="0" smtClean="0"/>
              <a:t>Care will serve as the </a:t>
            </a:r>
            <a:r>
              <a:rPr lang="en-US" sz="2200" b="1" dirty="0" smtClean="0"/>
              <a:t>foundation for new care models</a:t>
            </a:r>
            <a:r>
              <a:rPr lang="en-US" sz="2200" dirty="0" smtClean="0"/>
              <a:t> that Partners HealthCare is pioneering </a:t>
            </a:r>
            <a:r>
              <a:rPr lang="en-US" sz="2000" dirty="0" smtClean="0"/>
              <a:t>today</a:t>
            </a:r>
          </a:p>
        </p:txBody>
      </p:sp>
      <p:sp>
        <p:nvSpPr>
          <p:cNvPr id="25604" name="Slide Number Placeholder 7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D14DD9-7442-476F-91D6-88E9D6F2A6C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33600" y="914400"/>
            <a:ext cx="6619875" cy="914400"/>
          </a:xfrm>
          <a:prstGeom prst="rect">
            <a:avLst/>
          </a:prstGeom>
          <a:solidFill>
            <a:srgbClr val="2D2D8A"/>
          </a:solidFill>
          <a:effectLst>
            <a:outerShdw blurRad="50800" dist="50800" dir="5400000" algn="ctr" rotWithShape="0">
              <a:schemeClr val="bg2"/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defRPr/>
            </a:pPr>
            <a:r>
              <a:rPr lang="en-US" sz="2300" kern="0" dirty="0">
                <a:solidFill>
                  <a:schemeClr val="bg1"/>
                </a:solidFill>
              </a:rPr>
              <a:t>One Patient, One Record, One Team, </a:t>
            </a:r>
            <a:r>
              <a:rPr lang="en-US" sz="2300" kern="0" dirty="0" smtClean="0">
                <a:solidFill>
                  <a:schemeClr val="bg1"/>
                </a:solidFill>
              </a:rPr>
              <a:t/>
            </a:r>
            <a:br>
              <a:rPr lang="en-US" sz="2300" kern="0" dirty="0" smtClean="0">
                <a:solidFill>
                  <a:schemeClr val="bg1"/>
                </a:solidFill>
              </a:rPr>
            </a:br>
            <a:r>
              <a:rPr lang="en-US" sz="2300" kern="0" dirty="0" smtClean="0">
                <a:solidFill>
                  <a:schemeClr val="bg1"/>
                </a:solidFill>
              </a:rPr>
              <a:t>One </a:t>
            </a:r>
            <a:r>
              <a:rPr lang="en-US" sz="2300" kern="0" dirty="0">
                <a:solidFill>
                  <a:schemeClr val="bg1"/>
                </a:solidFill>
              </a:rPr>
              <a:t>Partners Statement</a:t>
            </a:r>
          </a:p>
        </p:txBody>
      </p:sp>
      <p:pic>
        <p:nvPicPr>
          <p:cNvPr id="8" name="Picture 4" descr="http://rdn-consulting.com/blog/wp-content/uploads/2008/09/biz-records2.jpg"/>
          <p:cNvPicPr>
            <a:picLocks noChangeAspect="1" noChangeArrowheads="1"/>
          </p:cNvPicPr>
          <p:nvPr/>
        </p:nvPicPr>
        <p:blipFill rotWithShape="1">
          <a:blip r:embed="rId3" cstate="print"/>
          <a:srcRect r="20666"/>
          <a:stretch/>
        </p:blipFill>
        <p:spPr bwMode="auto">
          <a:xfrm>
            <a:off x="597196" y="2340213"/>
            <a:ext cx="1182756" cy="1079499"/>
          </a:xfrm>
          <a:prstGeom prst="rect">
            <a:avLst/>
          </a:prstGeom>
          <a:noFill/>
          <a:effectLst>
            <a:outerShdw blurRad="50800" dist="50800" dir="5400000" sx="107000" sy="107000" algn="ctr" rotWithShape="0">
              <a:schemeClr val="bg2"/>
            </a:outerShdw>
          </a:effectLst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15250" r="12750" b="6243"/>
          <a:stretch/>
        </p:blipFill>
        <p:spPr>
          <a:xfrm>
            <a:off x="609601" y="914400"/>
            <a:ext cx="1142999" cy="1079499"/>
          </a:xfrm>
          <a:prstGeom prst="rect">
            <a:avLst/>
          </a:prstGeom>
          <a:effectLst>
            <a:outerShdw blurRad="50800" dist="50800" dir="5400000" sx="107000" sy="107000" algn="ctr" rotWithShape="0">
              <a:schemeClr val="bg2"/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l="-124" r="12876"/>
          <a:stretch/>
        </p:blipFill>
        <p:spPr>
          <a:xfrm>
            <a:off x="552893" y="3786947"/>
            <a:ext cx="1253755" cy="1184102"/>
          </a:xfrm>
          <a:prstGeom prst="rect">
            <a:avLst/>
          </a:prstGeom>
          <a:effectLst>
            <a:outerShdw blurRad="50800" dist="50800" dir="5400000" sx="107000" sy="107000" algn="ctr" rotWithShape="0">
              <a:schemeClr val="bg2"/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1" y="5345536"/>
            <a:ext cx="1292150" cy="1220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sx="107000" sy="107000" algn="ctr" rotWithShape="0">
              <a:schemeClr val="bg2"/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0gdAfuxT9EqE0JnDHFBEX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0gdAfuxT9EqE0JnDHFBEX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0gdAfuxT9EqE0JnDHFBEX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  <p:tag name="THINKCELLSHAPEDONOTDELETE" val="p0gdAfuxT9EqE0JnDHFBEX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heme/theme1.xml><?xml version="1.0" encoding="utf-8"?>
<a:theme xmlns:a="http://schemas.openxmlformats.org/drawingml/2006/main" name="PCPM_Template">
  <a:themeElements>
    <a:clrScheme name="PCPM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CPM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CPM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PM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PM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PM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PM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PM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PM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PM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PM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PM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PM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PM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PCPM Template</Template>
  <TotalTime>1217</TotalTime>
  <Words>2898</Words>
  <Application>Microsoft Office PowerPoint</Application>
  <PresentationFormat>On-screen Show (4:3)</PresentationFormat>
  <Paragraphs>870</Paragraphs>
  <Slides>49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Gulim</vt:lpstr>
      <vt:lpstr>ＭＳ Ｐゴシック</vt:lpstr>
      <vt:lpstr>ＭＳ Ｐゴシック</vt:lpstr>
      <vt:lpstr>Arial</vt:lpstr>
      <vt:lpstr>Arial Black</vt:lpstr>
      <vt:lpstr>Calibri</vt:lpstr>
      <vt:lpstr>Courier New</vt:lpstr>
      <vt:lpstr>Palatino Linotype</vt:lpstr>
      <vt:lpstr>Tahoma</vt:lpstr>
      <vt:lpstr>Times New Roman</vt:lpstr>
      <vt:lpstr>Tw Cen MT</vt:lpstr>
      <vt:lpstr>Wingdings</vt:lpstr>
      <vt:lpstr>Wingdings 2</vt:lpstr>
      <vt:lpstr>PCPM_Template</vt:lpstr>
      <vt:lpstr>IS Efforts Supporting Our  Partners HealthCare Strategies   Jim Noga, VP &amp; CIO Partners HealthCare  June, 2014  </vt:lpstr>
      <vt:lpstr>Agenda</vt:lpstr>
      <vt:lpstr>Our Mission</vt:lpstr>
      <vt:lpstr>About Partners HealthCare</vt:lpstr>
      <vt:lpstr>Full Continuum of Care</vt:lpstr>
      <vt:lpstr>Our Member Institutions</vt:lpstr>
      <vt:lpstr>A Changing Healthcare Landscape</vt:lpstr>
      <vt:lpstr>Key Themes We’re Hearing</vt:lpstr>
      <vt:lpstr>About Partners eCare</vt:lpstr>
      <vt:lpstr>PowerPoint Presentation</vt:lpstr>
      <vt:lpstr> Objectives</vt:lpstr>
      <vt:lpstr>Critical Path</vt:lpstr>
      <vt:lpstr>Scope of Work Group 1: A Look at the Numbers</vt:lpstr>
      <vt:lpstr>Group 1 Go-Live Command Center</vt:lpstr>
      <vt:lpstr>Implementation Accomplishments </vt:lpstr>
      <vt:lpstr>PowerPoint Presentation</vt:lpstr>
      <vt:lpstr>Technical Performance/Scalability</vt:lpstr>
      <vt:lpstr>IS Operations Center</vt:lpstr>
      <vt:lpstr>Epic – Logical Architecture</vt:lpstr>
      <vt:lpstr>Active User Concurrency / CPU utilization</vt:lpstr>
      <vt:lpstr>Database references (GREFs)</vt:lpstr>
      <vt:lpstr>PowerPoint Presentation</vt:lpstr>
      <vt:lpstr>Group 1Post-Live Stages and Target Criteria</vt:lpstr>
      <vt:lpstr>Partners eCare Next Steps </vt:lpstr>
      <vt:lpstr>Patient Portals</vt:lpstr>
      <vt:lpstr>Patient Portal Adoption by Providers</vt:lpstr>
      <vt:lpstr>Growth in Patient Gateway User Accounts</vt:lpstr>
      <vt:lpstr>Transitioning the Portal</vt:lpstr>
      <vt:lpstr>PowerPoint Presentation</vt:lpstr>
      <vt:lpstr>Physician Gateway</vt:lpstr>
      <vt:lpstr>Enterprise Data Warehousing: Goals</vt:lpstr>
      <vt:lpstr>Partners Enterprise Data Warehouse</vt:lpstr>
      <vt:lpstr>Subject Area Marts and Data Visualizations</vt:lpstr>
      <vt:lpstr>Three Phases of Work for Improving Population Health</vt:lpstr>
      <vt:lpstr>Population Health Management IT</vt:lpstr>
      <vt:lpstr>Registry landing page</vt:lpstr>
      <vt:lpstr>Example of CAD Population Registry</vt:lpstr>
      <vt:lpstr>“Must Do” IS Priorities </vt:lpstr>
      <vt:lpstr>Other IS Initiatives </vt:lpstr>
      <vt:lpstr>IT Integration Readiness Workplan</vt:lpstr>
      <vt:lpstr>PowerPoint Presentation</vt:lpstr>
      <vt:lpstr>IT Transformation – Drive to Excellence</vt:lpstr>
      <vt:lpstr>PowerPoint Presentation</vt:lpstr>
      <vt:lpstr>PowerPoint Presentation</vt:lpstr>
      <vt:lpstr>Challenges: Bring Your Own Device</vt:lpstr>
      <vt:lpstr>Challenges: Information Security</vt:lpstr>
      <vt:lpstr>Challenges: Big Data</vt:lpstr>
      <vt:lpstr>Challenges: Managing Cost</vt:lpstr>
      <vt:lpstr>PowerPoint Presentation</vt:lpstr>
    </vt:vector>
  </TitlesOfParts>
  <Company>Partners HealthCare System,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Efforts Supporting Our PHS Strategies</dc:title>
  <dc:creator>Partners Information Systems</dc:creator>
  <cp:lastModifiedBy>Noga, James</cp:lastModifiedBy>
  <cp:revision>184</cp:revision>
  <dcterms:created xsi:type="dcterms:W3CDTF">2012-11-20T17:42:11Z</dcterms:created>
  <dcterms:modified xsi:type="dcterms:W3CDTF">2015-06-23T13:34:27Z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