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7490400" cy="21031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624">
          <p15:clr>
            <a:srgbClr val="A4A3A4"/>
          </p15:clr>
        </p15:guide>
        <p15:guide id="2" pos="1180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g35kdffDSha4nJPAi5GTXezWtE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9A2DA16-2B2B-4C8F-B130-D2A0BBBC4D68}">
  <a:tblStyle styleId="{B9A2DA16-2B2B-4C8F-B130-D2A0BBBC4D6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82" y="581"/>
      </p:cViewPr>
      <p:guideLst>
        <p:guide orient="horz" pos="6624"/>
        <p:guide pos="118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79450" y="1143000"/>
            <a:ext cx="5499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79450" y="1143000"/>
            <a:ext cx="5499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/>
        </p:nvSpPr>
        <p:spPr>
          <a:xfrm>
            <a:off x="19322269" y="19391964"/>
            <a:ext cx="17297042" cy="101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00" tIns="167200" rIns="334400" bIns="1672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1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For more information, contact:</a:t>
            </a:r>
            <a:endParaRPr sz="4400" b="1" i="1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1132524" y="5554047"/>
            <a:ext cx="17300258" cy="6866553"/>
          </a:xfrm>
          <a:prstGeom prst="rect">
            <a:avLst/>
          </a:prstGeom>
          <a:solidFill>
            <a:schemeClr val="lt1">
              <a:alpha val="14901"/>
            </a:schemeClr>
          </a:solidFill>
          <a:ln>
            <a:noFill/>
          </a:ln>
        </p:spPr>
        <p:txBody>
          <a:bodyPr spcFirstLastPara="1" wrap="square" lIns="334400" tIns="167200" rIns="334400" bIns="1672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>
                <a:latin typeface="Arial"/>
                <a:ea typeface="Arial"/>
                <a:cs typeface="Arial"/>
                <a:sym typeface="Arial"/>
              </a:defRPr>
            </a:lvl2pPr>
            <a:lvl3pPr marL="1371600" lvl="2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>
                <a:latin typeface="Arial"/>
                <a:ea typeface="Arial"/>
                <a:cs typeface="Arial"/>
                <a:sym typeface="Arial"/>
              </a:defRPr>
            </a:lvl3pPr>
            <a:lvl4pPr marL="1828800" lvl="3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>
                <a:latin typeface="Arial"/>
                <a:ea typeface="Arial"/>
                <a:cs typeface="Arial"/>
                <a:sym typeface="Arial"/>
              </a:defRPr>
            </a:lvl4pPr>
            <a:lvl5pPr marL="2286000" lvl="4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 sz="33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2"/>
          </p:nvPr>
        </p:nvSpPr>
        <p:spPr>
          <a:xfrm>
            <a:off x="1204125" y="13258800"/>
            <a:ext cx="17228660" cy="2819400"/>
          </a:xfrm>
          <a:prstGeom prst="rect">
            <a:avLst/>
          </a:prstGeom>
          <a:solidFill>
            <a:schemeClr val="lt1">
              <a:alpha val="14901"/>
            </a:schemeClr>
          </a:solidFill>
          <a:ln>
            <a:noFill/>
          </a:ln>
        </p:spPr>
        <p:txBody>
          <a:bodyPr spcFirstLastPara="1" wrap="square" lIns="334400" tIns="167200" rIns="334400" bIns="167200" anchor="t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>
                <a:latin typeface="Arial"/>
                <a:ea typeface="Arial"/>
                <a:cs typeface="Arial"/>
                <a:sym typeface="Arial"/>
              </a:defRPr>
            </a:lvl2pPr>
            <a:lvl3pPr marL="1371600" lvl="2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>
                <a:latin typeface="Arial"/>
                <a:ea typeface="Arial"/>
                <a:cs typeface="Arial"/>
                <a:sym typeface="Arial"/>
              </a:defRPr>
            </a:lvl3pPr>
            <a:lvl4pPr marL="1828800" lvl="3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>
                <a:latin typeface="Arial"/>
                <a:ea typeface="Arial"/>
                <a:cs typeface="Arial"/>
                <a:sym typeface="Arial"/>
              </a:defRPr>
            </a:lvl4pPr>
            <a:lvl5pPr marL="2286000" lvl="4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 sz="33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3"/>
          </p:nvPr>
        </p:nvSpPr>
        <p:spPr>
          <a:xfrm>
            <a:off x="1204121" y="16611602"/>
            <a:ext cx="17228660" cy="2819399"/>
          </a:xfrm>
          <a:prstGeom prst="rect">
            <a:avLst/>
          </a:prstGeom>
          <a:solidFill>
            <a:schemeClr val="lt1">
              <a:alpha val="14901"/>
            </a:schemeClr>
          </a:solidFill>
          <a:ln>
            <a:noFill/>
          </a:ln>
        </p:spPr>
        <p:txBody>
          <a:bodyPr spcFirstLastPara="1" wrap="square" lIns="334400" tIns="167200" rIns="334400" bIns="1672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⮚"/>
              <a:defRPr sz="2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>
                <a:latin typeface="Arial"/>
                <a:ea typeface="Arial"/>
                <a:cs typeface="Arial"/>
                <a:sym typeface="Arial"/>
              </a:defRPr>
            </a:lvl2pPr>
            <a:lvl3pPr marL="1371600" lvl="2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>
                <a:latin typeface="Arial"/>
                <a:ea typeface="Arial"/>
                <a:cs typeface="Arial"/>
                <a:sym typeface="Arial"/>
              </a:defRPr>
            </a:lvl3pPr>
            <a:lvl4pPr marL="1828800" lvl="3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>
                <a:latin typeface="Arial"/>
                <a:ea typeface="Arial"/>
                <a:cs typeface="Arial"/>
                <a:sym typeface="Arial"/>
              </a:defRPr>
            </a:lvl4pPr>
            <a:lvl5pPr marL="2286000" lvl="4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 sz="33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4"/>
          </p:nvPr>
        </p:nvSpPr>
        <p:spPr>
          <a:xfrm>
            <a:off x="19085242" y="5486400"/>
            <a:ext cx="17300258" cy="3735399"/>
          </a:xfrm>
          <a:prstGeom prst="rect">
            <a:avLst/>
          </a:prstGeom>
          <a:solidFill>
            <a:schemeClr val="lt1">
              <a:alpha val="14901"/>
            </a:schemeClr>
          </a:solidFill>
          <a:ln>
            <a:noFill/>
          </a:ln>
        </p:spPr>
        <p:txBody>
          <a:bodyPr spcFirstLastPara="1" wrap="square" lIns="334400" tIns="167200" rIns="334400" bIns="1672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⮚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>
                <a:latin typeface="Arial"/>
                <a:ea typeface="Arial"/>
                <a:cs typeface="Arial"/>
                <a:sym typeface="Arial"/>
              </a:defRPr>
            </a:lvl2pPr>
            <a:lvl3pPr marL="1371600" lvl="2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>
                <a:latin typeface="Arial"/>
                <a:ea typeface="Arial"/>
                <a:cs typeface="Arial"/>
                <a:sym typeface="Arial"/>
              </a:defRPr>
            </a:lvl3pPr>
            <a:lvl4pPr marL="1828800" lvl="3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>
                <a:latin typeface="Arial"/>
                <a:ea typeface="Arial"/>
                <a:cs typeface="Arial"/>
                <a:sym typeface="Arial"/>
              </a:defRPr>
            </a:lvl4pPr>
            <a:lvl5pPr marL="2286000" lvl="4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 sz="33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5"/>
          </p:nvPr>
        </p:nvSpPr>
        <p:spPr>
          <a:xfrm>
            <a:off x="19057622" y="10363201"/>
            <a:ext cx="17300258" cy="75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00" tIns="167200" rIns="334400" bIns="1672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>
                <a:latin typeface="Arial"/>
                <a:ea typeface="Arial"/>
                <a:cs typeface="Arial"/>
                <a:sym typeface="Arial"/>
              </a:defRPr>
            </a:lvl2pPr>
            <a:lvl3pPr marL="1371600" lvl="2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>
                <a:latin typeface="Arial"/>
                <a:ea typeface="Arial"/>
                <a:cs typeface="Arial"/>
                <a:sym typeface="Arial"/>
              </a:defRPr>
            </a:lvl3pPr>
            <a:lvl4pPr marL="1828800" lvl="3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>
                <a:latin typeface="Arial"/>
                <a:ea typeface="Arial"/>
                <a:cs typeface="Arial"/>
                <a:sym typeface="Arial"/>
              </a:defRPr>
            </a:lvl4pPr>
            <a:lvl5pPr marL="2286000" lvl="4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 sz="33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6"/>
          </p:nvPr>
        </p:nvSpPr>
        <p:spPr>
          <a:xfrm>
            <a:off x="19057620" y="18084167"/>
            <a:ext cx="17297047" cy="1270633"/>
          </a:xfrm>
          <a:prstGeom prst="rect">
            <a:avLst/>
          </a:prstGeom>
          <a:solidFill>
            <a:schemeClr val="lt1">
              <a:alpha val="14901"/>
            </a:schemeClr>
          </a:solidFill>
          <a:ln>
            <a:noFill/>
          </a:ln>
        </p:spPr>
        <p:txBody>
          <a:bodyPr spcFirstLastPara="1" wrap="square" lIns="334400" tIns="167200" rIns="334400" bIns="167200" anchor="t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>
                <a:latin typeface="Arial"/>
                <a:ea typeface="Arial"/>
                <a:cs typeface="Arial"/>
                <a:sym typeface="Arial"/>
              </a:defRPr>
            </a:lvl2pPr>
            <a:lvl3pPr marL="1371600" lvl="2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>
                <a:latin typeface="Arial"/>
                <a:ea typeface="Arial"/>
                <a:cs typeface="Arial"/>
                <a:sym typeface="Arial"/>
              </a:defRPr>
            </a:lvl3pPr>
            <a:lvl4pPr marL="1828800" lvl="3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>
                <a:latin typeface="Arial"/>
                <a:ea typeface="Arial"/>
                <a:cs typeface="Arial"/>
                <a:sym typeface="Arial"/>
              </a:defRPr>
            </a:lvl4pPr>
            <a:lvl5pPr marL="2286000" lvl="4" indent="-43815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 sz="33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7"/>
          </p:nvPr>
        </p:nvSpPr>
        <p:spPr>
          <a:xfrm>
            <a:off x="19324483" y="20109463"/>
            <a:ext cx="17033398" cy="556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00" tIns="167200" rIns="334400" bIns="167200" anchor="t" anchorCtr="0">
            <a:noAutofit/>
          </a:bodyPr>
          <a:lstStyle>
            <a:lvl1pPr marL="457200" lvl="0" indent="-228600" algn="r">
              <a:spcBef>
                <a:spcPts val="66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sz="33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r">
              <a:spcBef>
                <a:spcPts val="88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Arial"/>
              <a:buNone/>
              <a:defRPr sz="44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r">
              <a:spcBef>
                <a:spcPts val="88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Arial"/>
              <a:buNone/>
              <a:defRPr sz="44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r">
              <a:spcBef>
                <a:spcPts val="88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Arial"/>
              <a:buNone/>
              <a:defRPr sz="44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r">
              <a:spcBef>
                <a:spcPts val="88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Arial"/>
              <a:buNone/>
              <a:defRPr sz="44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>
            <a:hlinkClick r:id="" action="ppaction://hlinkshowjump?jump=firstslide"/>
          </p:cNvPr>
          <p:cNvSpPr/>
          <p:nvPr/>
        </p:nvSpPr>
        <p:spPr>
          <a:xfrm>
            <a:off x="34213800" y="457200"/>
            <a:ext cx="1143000" cy="1143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15000" y="60000"/>
                </a:lnTo>
                <a:lnTo>
                  <a:pt x="26250" y="60000"/>
                </a:lnTo>
                <a:lnTo>
                  <a:pt x="26250" y="105000"/>
                </a:lnTo>
                <a:lnTo>
                  <a:pt x="93750" y="105000"/>
                </a:lnTo>
                <a:lnTo>
                  <a:pt x="93750" y="60000"/>
                </a:lnTo>
                <a:lnTo>
                  <a:pt x="105000" y="60000"/>
                </a:lnTo>
                <a:lnTo>
                  <a:pt x="88125" y="43125"/>
                </a:lnTo>
                <a:lnTo>
                  <a:pt x="88125" y="20625"/>
                </a:lnTo>
                <a:lnTo>
                  <a:pt x="76875" y="20625"/>
                </a:lnTo>
                <a:lnTo>
                  <a:pt x="76875" y="31875"/>
                </a:lnTo>
                <a:close/>
              </a:path>
              <a:path w="120000" h="120000" fill="darkenLess" extrusionOk="0">
                <a:moveTo>
                  <a:pt x="88125" y="43125"/>
                </a:moveTo>
                <a:lnTo>
                  <a:pt x="88125" y="20625"/>
                </a:lnTo>
                <a:lnTo>
                  <a:pt x="76875" y="20625"/>
                </a:lnTo>
                <a:lnTo>
                  <a:pt x="76875" y="31875"/>
                </a:lnTo>
                <a:close/>
                <a:moveTo>
                  <a:pt x="26250" y="60000"/>
                </a:moveTo>
                <a:lnTo>
                  <a:pt x="26250" y="105000"/>
                </a:lnTo>
                <a:lnTo>
                  <a:pt x="54375" y="105000"/>
                </a:lnTo>
                <a:lnTo>
                  <a:pt x="54375" y="82500"/>
                </a:lnTo>
                <a:lnTo>
                  <a:pt x="65625" y="82500"/>
                </a:lnTo>
                <a:lnTo>
                  <a:pt x="65625" y="105000"/>
                </a:lnTo>
                <a:lnTo>
                  <a:pt x="93750" y="105000"/>
                </a:lnTo>
                <a:lnTo>
                  <a:pt x="93750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15000" y="60000"/>
                </a:lnTo>
                <a:lnTo>
                  <a:pt x="105000" y="60000"/>
                </a:lnTo>
                <a:close/>
                <a:moveTo>
                  <a:pt x="54375" y="82500"/>
                </a:moveTo>
                <a:lnTo>
                  <a:pt x="65625" y="82500"/>
                </a:lnTo>
                <a:lnTo>
                  <a:pt x="65625" y="105000"/>
                </a:lnTo>
                <a:lnTo>
                  <a:pt x="54375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6875" y="31875"/>
                </a:lnTo>
                <a:lnTo>
                  <a:pt x="76875" y="20625"/>
                </a:lnTo>
                <a:lnTo>
                  <a:pt x="88125" y="20625"/>
                </a:lnTo>
                <a:lnTo>
                  <a:pt x="88125" y="43125"/>
                </a:lnTo>
                <a:lnTo>
                  <a:pt x="105000" y="60000"/>
                </a:lnTo>
                <a:lnTo>
                  <a:pt x="93750" y="60000"/>
                </a:lnTo>
                <a:lnTo>
                  <a:pt x="93750" y="105000"/>
                </a:lnTo>
                <a:lnTo>
                  <a:pt x="26250" y="105000"/>
                </a:lnTo>
                <a:lnTo>
                  <a:pt x="26250" y="60000"/>
                </a:lnTo>
                <a:lnTo>
                  <a:pt x="15000" y="60000"/>
                </a:lnTo>
                <a:close/>
                <a:moveTo>
                  <a:pt x="76875" y="31875"/>
                </a:moveTo>
                <a:lnTo>
                  <a:pt x="88125" y="43125"/>
                </a:lnTo>
                <a:moveTo>
                  <a:pt x="93750" y="60000"/>
                </a:moveTo>
                <a:lnTo>
                  <a:pt x="26250" y="60000"/>
                </a:lnTo>
                <a:moveTo>
                  <a:pt x="54375" y="105000"/>
                </a:moveTo>
                <a:lnTo>
                  <a:pt x="54375" y="82500"/>
                </a:lnTo>
                <a:lnTo>
                  <a:pt x="65625" y="82500"/>
                </a:lnTo>
                <a:lnTo>
                  <a:pt x="65625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191919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4"/>
          <p:cNvSpPr/>
          <p:nvPr/>
        </p:nvSpPr>
        <p:spPr>
          <a:xfrm>
            <a:off x="-33867" y="20878800"/>
            <a:ext cx="37524267" cy="152400"/>
          </a:xfrm>
          <a:prstGeom prst="rect">
            <a:avLst/>
          </a:prstGeom>
          <a:solidFill>
            <a:schemeClr val="lt1">
              <a:alpha val="29803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4">
            <a:hlinkClick r:id="" action="ppaction://hlinkshowjump?jump=nextslide"/>
          </p:cNvPr>
          <p:cNvSpPr/>
          <p:nvPr/>
        </p:nvSpPr>
        <p:spPr>
          <a:xfrm>
            <a:off x="35585400" y="457200"/>
            <a:ext cx="1143000" cy="1143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4" descr="https://portal.bidmc.org/~/media/Files/Intranets/Communications/BILH/JPG/BIDMC_Prm_Logo_CMYK_AW_300dpi.ashx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4" descr="https://portal.bidmc.org/~/media/Files/Intranets/Communications/BILH/JPG/BIDMC_Prm_Logo_CMYK_AW_300dpi.ashx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4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9159" y="86875"/>
            <a:ext cx="10776042" cy="1844597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4"/>
          <p:cNvSpPr txBox="1">
            <a:spLocks noGrp="1"/>
          </p:cNvSpPr>
          <p:nvPr>
            <p:ph type="body" idx="8"/>
          </p:nvPr>
        </p:nvSpPr>
        <p:spPr>
          <a:xfrm>
            <a:off x="1115589" y="1713527"/>
            <a:ext cx="35225355" cy="140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00" tIns="167200" rIns="334400" bIns="167200" anchor="t" anchorCtr="0">
            <a:noAutofit/>
          </a:bodyPr>
          <a:lstStyle>
            <a:lvl1pPr marL="457200" lvl="0" indent="-228600" algn="ctr"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9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9"/>
          </p:nvPr>
        </p:nvSpPr>
        <p:spPr>
          <a:xfrm>
            <a:off x="7620000" y="3314125"/>
            <a:ext cx="22250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00" tIns="167200" rIns="334400" bIns="167200" anchor="t" anchorCtr="0">
            <a:normAutofit/>
          </a:bodyPr>
          <a:lstStyle>
            <a:lvl1pPr marL="457200" lvl="0" indent="-228600" algn="ctr">
              <a:spcBef>
                <a:spcPts val="66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 sz="3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None/>
              <a:defRPr/>
            </a:lvl2pPr>
            <a:lvl3pPr marL="1371600" lvl="2" indent="-228600" algn="l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/>
            </a:lvl3pPr>
            <a:lvl4pPr marL="1828800" lvl="3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/>
            </a:lvl4pPr>
            <a:lvl5pPr marL="2286000" lvl="4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3"/>
          </p:nvPr>
        </p:nvSpPr>
        <p:spPr>
          <a:xfrm>
            <a:off x="7603066" y="4114800"/>
            <a:ext cx="22250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00" tIns="167200" rIns="334400" bIns="167200" anchor="t" anchorCtr="0">
            <a:normAutofit/>
          </a:bodyPr>
          <a:lstStyle>
            <a:lvl1pPr marL="457200" lvl="0" indent="-228600" algn="ctr">
              <a:spcBef>
                <a:spcPts val="66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 sz="33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None/>
              <a:defRPr/>
            </a:lvl2pPr>
            <a:lvl3pPr marL="1371600" lvl="2" indent="-228600" algn="l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/>
            </a:lvl3pPr>
            <a:lvl4pPr marL="1828800" lvl="3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/>
            </a:lvl4pPr>
            <a:lvl5pPr marL="2286000" lvl="4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0"/>
          </a:srgb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1874520" y="842223"/>
            <a:ext cx="3374136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00" tIns="167200" rIns="334400" bIns="1672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100"/>
              <a:buFont typeface="Calibri"/>
              <a:buNone/>
              <a:defRPr sz="1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1874520" y="4907281"/>
            <a:ext cx="33741360" cy="13879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00" tIns="167200" rIns="334400" bIns="167200" anchor="t" anchorCtr="0">
            <a:normAutofit/>
          </a:bodyPr>
          <a:lstStyle>
            <a:lvl1pPr marL="457200" marR="0" lvl="0" indent="-971550" algn="l" rtl="0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Arial"/>
              <a:buChar char="•"/>
              <a:defRPr sz="1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76300" algn="l" rtl="0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Font typeface="Arial"/>
              <a:buChar char="–"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874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•"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92150" algn="l" rtl="0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Char char="–"/>
              <a:defRPr sz="7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92150" algn="l" rtl="0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Char char="»"/>
              <a:defRPr sz="7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92150" algn="l" rtl="0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Char char="•"/>
              <a:defRPr sz="7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92150" algn="l" rtl="0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Char char="•"/>
              <a:defRPr sz="7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92150" algn="l" rtl="0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Char char="•"/>
              <a:defRPr sz="7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92150" algn="l" rtl="0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Char char="•"/>
              <a:defRPr sz="7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1874520" y="19492808"/>
            <a:ext cx="8747760" cy="1119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00" tIns="167200" rIns="334400" bIns="1672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12809220" y="19492808"/>
            <a:ext cx="11871960" cy="1119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00" tIns="167200" rIns="334400" bIns="1672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26868119" y="19492808"/>
            <a:ext cx="8747760" cy="1119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00" tIns="167200" rIns="334400" bIns="1672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>
            <a:spLocks noGrp="1"/>
          </p:cNvSpPr>
          <p:nvPr>
            <p:ph type="body" idx="1"/>
          </p:nvPr>
        </p:nvSpPr>
        <p:spPr>
          <a:xfrm>
            <a:off x="416825" y="5389199"/>
            <a:ext cx="13865100" cy="3464281"/>
          </a:xfrm>
          <a:prstGeom prst="rect">
            <a:avLst/>
          </a:prstGeom>
          <a:solidFill>
            <a:srgbClr val="0078BD"/>
          </a:solidFill>
          <a:ln>
            <a:noFill/>
          </a:ln>
        </p:spPr>
        <p:txBody>
          <a:bodyPr spcFirstLastPara="1" wrap="square" lIns="334400" tIns="167200" rIns="334400" bIns="1672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dirty="0"/>
          </a:p>
        </p:txBody>
      </p:sp>
      <p:sp>
        <p:nvSpPr>
          <p:cNvPr id="58" name="Google Shape;58;p1"/>
          <p:cNvSpPr txBox="1">
            <a:spLocks noGrp="1"/>
          </p:cNvSpPr>
          <p:nvPr>
            <p:ph type="body" idx="4"/>
          </p:nvPr>
        </p:nvSpPr>
        <p:spPr>
          <a:xfrm>
            <a:off x="1325573" y="3233206"/>
            <a:ext cx="35406652" cy="148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00" tIns="167200" rIns="334400" bIns="167200" anchor="t" anchorCtr="0">
            <a:normAutofit fontScale="85000" lnSpcReduction="20000"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</a:pP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Nicole Nehls</a:t>
            </a:r>
            <a:r>
              <a:rPr lang="en-US" sz="3300" b="0" i="0" u="none" strike="noStrike" cap="none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Talya Salant</a:t>
            </a:r>
            <a:r>
              <a:rPr lang="en-US" sz="3300" baseline="30000" dirty="0"/>
              <a:t>2</a:t>
            </a: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James Benneyan</a:t>
            </a:r>
            <a:r>
              <a:rPr lang="en-US" sz="3300" baseline="30000" dirty="0"/>
              <a:t>1</a:t>
            </a: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Mark Aronson</a:t>
            </a:r>
            <a:r>
              <a:rPr lang="en-US" sz="3300" b="0" i="0" u="none" strike="noStrike" cap="none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Scot Sternberg</a:t>
            </a:r>
            <a:r>
              <a:rPr lang="en-US" sz="3300" b="0" i="0" u="none" strike="noStrike" cap="none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Gordon Schiff</a:t>
            </a:r>
            <a:r>
              <a:rPr lang="en-US" sz="3300" b="0" i="0" u="none" strike="noStrike" cap="none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4,5</a:t>
            </a: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Russell Phillips</a:t>
            </a:r>
            <a:r>
              <a:rPr lang="en-US" sz="3300" b="0" i="0" u="none" strike="noStrike" cap="none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3,5</a:t>
            </a: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300" dirty="0"/>
              <a:t>Maria Rivera, DeeDee O’Brian, Meghan </a:t>
            </a:r>
            <a:r>
              <a:rPr lang="en-US" sz="3300" dirty="0" err="1"/>
              <a:t>Dreilak</a:t>
            </a:r>
            <a:endParaRPr sz="3300" b="0" i="0" u="none" strike="noStrike" cap="none" baseline="300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511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300" baseline="30000" dirty="0"/>
              <a:t>1</a:t>
            </a: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Healthcare Systems Engineering Institute, Northeastern University, </a:t>
            </a:r>
            <a:r>
              <a:rPr lang="en-US" sz="3300" baseline="30000" dirty="0"/>
              <a:t>2</a:t>
            </a: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Bowdoin Street Health Center, Beth Israel Deaconess Medical Center, </a:t>
            </a:r>
            <a:r>
              <a:rPr lang="en-US" sz="3300" b="0" i="0" u="none" strike="noStrike" cap="none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Division of General Medicine, Beth Israel Deaconess Medical Center, </a:t>
            </a:r>
            <a:endParaRPr dirty="0"/>
          </a:p>
          <a:p>
            <a:pPr marL="0" lvl="0" indent="0" algn="ctr" rtl="0">
              <a:spcBef>
                <a:spcPts val="511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300" b="0" i="0" u="none" strike="noStrike" cap="none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Center for Patient Safety, Brigham and Women’s Hospital, </a:t>
            </a:r>
            <a:r>
              <a:rPr lang="en-US" sz="3300" b="0" i="0" u="none" strike="noStrike" cap="none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en-US" sz="33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Center for Primary Care, Harvard Medical School</a:t>
            </a:r>
            <a:endParaRPr dirty="0"/>
          </a:p>
          <a:p>
            <a:pPr marL="0" marR="0" lvl="0" indent="0" algn="ctr" rtl="0">
              <a:spcBef>
                <a:spcPts val="511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None/>
            </a:pPr>
            <a:endParaRPr sz="33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>
            <a:spLocks noGrp="1"/>
          </p:cNvSpPr>
          <p:nvPr>
            <p:ph type="body" idx="8"/>
          </p:nvPr>
        </p:nvSpPr>
        <p:spPr>
          <a:xfrm>
            <a:off x="1212275" y="2026126"/>
            <a:ext cx="34272000" cy="12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00" tIns="167200" rIns="334400" bIns="1672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</a:pPr>
            <a:r>
              <a:rPr lang="en-US" sz="67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CLOSED: Closing Loops by Operationalizing Systems Engineering and Design </a:t>
            </a:r>
            <a:endParaRPr sz="9100" dirty="0"/>
          </a:p>
        </p:txBody>
      </p:sp>
      <p:sp>
        <p:nvSpPr>
          <p:cNvPr id="60" name="Google Shape;60;p1"/>
          <p:cNvSpPr/>
          <p:nvPr/>
        </p:nvSpPr>
        <p:spPr>
          <a:xfrm>
            <a:off x="416832" y="4709160"/>
            <a:ext cx="13865225" cy="82537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334400" tIns="167200" rIns="334400" bIns="1672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 dirty="0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  <a:endParaRPr dirty="0"/>
          </a:p>
        </p:txBody>
      </p:sp>
      <p:sp>
        <p:nvSpPr>
          <p:cNvPr id="64" name="Google Shape;64;p1" descr="https://portal.bidmc.org/~/media/Files/Intranets/Communications/BILH/JPG/BIDMC_Prm_Logo_CMYK_AW_300dpi.ashx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 descr="https://portal.bidmc.org/~/media/Files/Intranets/Communications/BILH/JPG/BIDMC_Prm_Logo_CMYK_AW_300dpi.ashx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416825" y="12214233"/>
            <a:ext cx="13865100" cy="8484458"/>
          </a:xfrm>
          <a:prstGeom prst="rect">
            <a:avLst/>
          </a:prstGeom>
          <a:solidFill>
            <a:srgbClr val="0078BD"/>
          </a:solidFill>
          <a:ln>
            <a:noFill/>
          </a:ln>
        </p:spPr>
        <p:txBody>
          <a:bodyPr spcFirstLastPara="1" wrap="square" lIns="334400" tIns="167200" rIns="334400" bIns="1672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0" name="Google Shape;80;p1"/>
          <p:cNvGraphicFramePr/>
          <p:nvPr>
            <p:extLst>
              <p:ext uri="{D42A27DB-BD31-4B8C-83A1-F6EECF244321}">
                <p14:modId xmlns:p14="http://schemas.microsoft.com/office/powerpoint/2010/main" val="87424546"/>
              </p:ext>
            </p:extLst>
          </p:nvPr>
        </p:nvGraphicFramePr>
        <p:xfrm>
          <a:off x="612775" y="12458164"/>
          <a:ext cx="13532000" cy="3690013"/>
        </p:xfrm>
        <a:graphic>
          <a:graphicData uri="http://schemas.openxmlformats.org/drawingml/2006/table">
            <a:tbl>
              <a:tblPr firstRow="1" bandRow="1">
                <a:noFill/>
                <a:tableStyleId>{B9A2DA16-2B2B-4C8F-B130-D2A0BBBC4D68}</a:tableStyleId>
              </a:tblPr>
              <a:tblGrid>
                <a:gridCol w="670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51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>
                          <a:solidFill>
                            <a:schemeClr val="dk1"/>
                          </a:solidFill>
                        </a:rPr>
                        <a:t>Problem Understanding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>
                          <a:solidFill>
                            <a:schemeClr val="dk1"/>
                          </a:solidFill>
                        </a:rPr>
                        <a:t>Solution Design &amp; Testing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1843">
                <a:tc>
                  <a:txBody>
                    <a:bodyPr/>
                    <a:lstStyle/>
                    <a:p>
                      <a:pPr marL="457200" marR="0" lvl="0" indent="-457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 dirty="0">
                          <a:solidFill>
                            <a:schemeClr val="dk1"/>
                          </a:solidFill>
                        </a:rPr>
                        <a:t>Data analysis of loop closure rates</a:t>
                      </a:r>
                    </a:p>
                    <a:p>
                      <a:pPr marL="457200" marR="0" lvl="0" indent="-457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 dirty="0">
                          <a:solidFill>
                            <a:schemeClr val="dk1"/>
                          </a:solidFill>
                        </a:rPr>
                        <a:t>Statistical process control charts</a:t>
                      </a:r>
                      <a:endParaRPr dirty="0"/>
                    </a:p>
                    <a:p>
                      <a:pPr marL="457200" marR="0" lvl="0" indent="-457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 dirty="0">
                          <a:solidFill>
                            <a:schemeClr val="dk1"/>
                          </a:solidFill>
                        </a:rPr>
                        <a:t>Process mapping using Lean, human factors, and reliability concepts</a:t>
                      </a:r>
                      <a:endParaRPr dirty="0"/>
                    </a:p>
                    <a:p>
                      <a:pPr marL="457200" marR="0" lvl="0" indent="-457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 dirty="0">
                          <a:solidFill>
                            <a:schemeClr val="dk1"/>
                          </a:solidFill>
                        </a:rPr>
                        <a:t>Failure Modes Effect Analysis (FMEA)</a:t>
                      </a:r>
                    </a:p>
                    <a:p>
                      <a:pPr marL="457200" marR="0" lvl="0" indent="-457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 dirty="0">
                          <a:solidFill>
                            <a:schemeClr val="dk1"/>
                          </a:solidFill>
                        </a:rPr>
                        <a:t>Chart reviews and patient interviews</a:t>
                      </a:r>
                      <a:endParaRPr dirty="0"/>
                    </a:p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 dirty="0">
                          <a:solidFill>
                            <a:schemeClr val="dk1"/>
                          </a:solidFill>
                        </a:rPr>
                        <a:t>Simulation modeling of “loop of loops”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 dirty="0">
                          <a:solidFill>
                            <a:schemeClr val="dk1"/>
                          </a:solidFill>
                        </a:rPr>
                        <a:t>Structural Analysis Design Technique Participatory patient-centered design</a:t>
                      </a:r>
                      <a:endParaRPr dirty="0"/>
                    </a:p>
                    <a:p>
                      <a:pPr marL="457200" marR="0" lvl="0" indent="-457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 dirty="0">
                          <a:solidFill>
                            <a:schemeClr val="dk1"/>
                          </a:solidFill>
                        </a:rPr>
                        <a:t>Quality improvement and health services research approaches</a:t>
                      </a:r>
                      <a:endParaRPr dirty="0"/>
                    </a:p>
                    <a:p>
                      <a:pPr marL="457200" marR="0" lvl="0" indent="-457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 dirty="0">
                          <a:solidFill>
                            <a:schemeClr val="dk1"/>
                          </a:solidFill>
                        </a:rPr>
                        <a:t>Process improvement and redesign</a:t>
                      </a:r>
                      <a:endParaRPr dirty="0"/>
                    </a:p>
                    <a:p>
                      <a:pPr marL="457200" marR="0" lvl="0" indent="-457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 dirty="0">
                          <a:solidFill>
                            <a:schemeClr val="dk1"/>
                          </a:solidFill>
                        </a:rPr>
                        <a:t>Pilot testing and prototyping </a:t>
                      </a:r>
                    </a:p>
                    <a:p>
                      <a:pPr marL="457200" marR="0" lvl="0" indent="-457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u="none" strike="noStrike" cap="none" dirty="0">
                          <a:solidFill>
                            <a:schemeClr val="dk1"/>
                          </a:solidFill>
                        </a:rPr>
                        <a:t>Simulation modeling of interventions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1" name="Google Shape;81;p1"/>
          <p:cNvSpPr txBox="1"/>
          <p:nvPr/>
        </p:nvSpPr>
        <p:spPr>
          <a:xfrm>
            <a:off x="14499939" y="5457207"/>
            <a:ext cx="22523121" cy="9959047"/>
          </a:xfrm>
          <a:prstGeom prst="rect">
            <a:avLst/>
          </a:prstGeom>
          <a:solidFill>
            <a:srgbClr val="0078BD"/>
          </a:solidFill>
          <a:ln>
            <a:noFill/>
          </a:ln>
        </p:spPr>
        <p:txBody>
          <a:bodyPr spcFirstLastPara="1" wrap="square" lIns="334400" tIns="167200" rIns="334400" bIns="167200" anchor="t" anchorCtr="0">
            <a:normAutofit/>
          </a:bodyPr>
          <a:lstStyle/>
          <a:p>
            <a:pPr marL="627010" marR="0" lvl="0" indent="-62701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Loop closure rates and timeliness of loop closure varies significantly based on the department and test site</a:t>
            </a:r>
            <a:endParaRPr dirty="0"/>
          </a:p>
          <a:p>
            <a:pPr marL="627010" marR="0" lvl="0" indent="-627010" algn="l" rtl="0">
              <a:spcBef>
                <a:spcPts val="24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Process maps highlighted areas most susceptible to failures and in most need of intervention and extra support</a:t>
            </a:r>
            <a:endParaRPr dirty="0"/>
          </a:p>
          <a:p>
            <a:pPr marL="627010" marR="0" lvl="0" indent="-627010" algn="l" rtl="0">
              <a:spcBef>
                <a:spcPts val="24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Failure analyses emphasized the severity and frequency of the failures identified in the process mapping stage</a:t>
            </a:r>
            <a:endParaRPr dirty="0"/>
          </a:p>
          <a:p>
            <a:pPr marL="627010" marR="0" lvl="0" indent="-627010" algn="l" rtl="0">
              <a:spcBef>
                <a:spcPts val="24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Structural analysis design technique diagrams and reliability design science concepts helped facilitate process redesign brainstorming and new thinking which resulted informed potential solutions and pilot tests</a:t>
            </a:r>
            <a:endParaRPr dirty="0"/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None/>
            </a:pPr>
            <a:endParaRPr sz="28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 txBox="1"/>
          <p:nvPr/>
        </p:nvSpPr>
        <p:spPr>
          <a:xfrm>
            <a:off x="534271" y="5637668"/>
            <a:ext cx="13818600" cy="3754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Diagnostic errors</a:t>
            </a: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 primary care are </a:t>
            </a:r>
            <a:r>
              <a:rPr lang="en-US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costly </a:t>
            </a: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often are due to failures to follow up (“close the loop”) on diagnostic tests, referrals, and symptoms</a:t>
            </a:r>
            <a:endParaRPr lang="en-US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(1) Diagnostic tests and referrals often are not completed</a:t>
            </a:r>
            <a:endParaRPr lang="en-US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(2) Tests and referral results often are not communicated to patients and PCPs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(3) PCPs frequently are not informed when symptoms evolve, altering diagnosis</a:t>
            </a:r>
            <a:endParaRPr dirty="0"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Methodical systems approach to closing loops on diagnostic processes will measurably </a:t>
            </a:r>
            <a:r>
              <a:rPr lang="en-US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improve timely completion from approximately 70% to 90%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endParaRPr lang="en-US" sz="2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3" name="Google Shape;83;p1"/>
          <p:cNvGrpSpPr/>
          <p:nvPr/>
        </p:nvGrpSpPr>
        <p:grpSpPr>
          <a:xfrm>
            <a:off x="14499939" y="19761570"/>
            <a:ext cx="22523661" cy="937121"/>
            <a:chOff x="14535150" y="19050000"/>
            <a:chExt cx="22538960" cy="1298346"/>
          </a:xfrm>
        </p:grpSpPr>
        <p:sp>
          <p:nvSpPr>
            <p:cNvPr id="84" name="Google Shape;84;p1"/>
            <p:cNvSpPr/>
            <p:nvPr/>
          </p:nvSpPr>
          <p:spPr>
            <a:xfrm>
              <a:off x="14554200" y="19050000"/>
              <a:ext cx="22519910" cy="1292873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5" name="Google Shape;85;p1"/>
            <p:cNvGrpSpPr/>
            <p:nvPr/>
          </p:nvGrpSpPr>
          <p:grpSpPr>
            <a:xfrm>
              <a:off x="14535150" y="19050001"/>
              <a:ext cx="22364700" cy="1298345"/>
              <a:chOff x="14611350" y="19123255"/>
              <a:chExt cx="22364700" cy="1298345"/>
            </a:xfrm>
          </p:grpSpPr>
          <p:pic>
            <p:nvPicPr>
              <p:cNvPr id="86" name="Google Shape;86;p1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4611350" y="19154775"/>
                <a:ext cx="3143250" cy="12668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7" name="Google Shape;87;p1"/>
              <p:cNvPicPr preferRelativeResize="0"/>
              <p:nvPr/>
            </p:nvPicPr>
            <p:blipFill rotWithShape="1">
              <a:blip r:embed="rId4">
                <a:alphaModFix/>
              </a:blip>
              <a:srcRect b="9246"/>
              <a:stretch/>
            </p:blipFill>
            <p:spPr>
              <a:xfrm>
                <a:off x="18004970" y="19154775"/>
                <a:ext cx="9745923" cy="12668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8" name="Google Shape;88;p1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28058416" y="19123255"/>
                <a:ext cx="4394536" cy="127470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9" name="Google Shape;89;p1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2909263" y="19128727"/>
                <a:ext cx="4066788" cy="127470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90" name="Google Shape;90;p1"/>
          <p:cNvGrpSpPr/>
          <p:nvPr/>
        </p:nvGrpSpPr>
        <p:grpSpPr>
          <a:xfrm>
            <a:off x="8335697" y="16808956"/>
            <a:ext cx="5283531" cy="3792756"/>
            <a:chOff x="8424832" y="16086320"/>
            <a:chExt cx="5348113" cy="4182880"/>
          </a:xfrm>
        </p:grpSpPr>
        <p:pic>
          <p:nvPicPr>
            <p:cNvPr id="91" name="Google Shape;91;p1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8424832" y="16086320"/>
              <a:ext cx="5348113" cy="418288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92" name="Google Shape;92;p1"/>
            <p:cNvSpPr/>
            <p:nvPr/>
          </p:nvSpPr>
          <p:spPr>
            <a:xfrm>
              <a:off x="10529746" y="16744973"/>
              <a:ext cx="695782" cy="3190533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24406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8537416" y="19549070"/>
              <a:ext cx="2220853" cy="3828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Low reliability</a:t>
              </a:r>
              <a:endParaRPr/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8537416" y="16800163"/>
              <a:ext cx="2220853" cy="3828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High reliability</a:t>
              </a:r>
              <a:endParaRPr/>
            </a:p>
          </p:txBody>
        </p:sp>
      </p:grpSp>
      <p:sp>
        <p:nvSpPr>
          <p:cNvPr id="95" name="Google Shape;95;p1"/>
          <p:cNvSpPr txBox="1"/>
          <p:nvPr/>
        </p:nvSpPr>
        <p:spPr>
          <a:xfrm>
            <a:off x="8326053" y="16277008"/>
            <a:ext cx="5293175" cy="531948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Reliability Science Design Pyramid</a:t>
            </a:r>
            <a:endParaRPr dirty="0"/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71125" y="16788175"/>
            <a:ext cx="7208570" cy="379275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7" name="Google Shape;97;p1"/>
          <p:cNvSpPr txBox="1"/>
          <p:nvPr/>
        </p:nvSpPr>
        <p:spPr>
          <a:xfrm>
            <a:off x="636808" y="16263268"/>
            <a:ext cx="7242888" cy="523180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Conceptual Framework of Project</a:t>
            </a:r>
            <a:endParaRPr dirty="0"/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8954101" y="8468744"/>
            <a:ext cx="8927732" cy="3755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4526494" y="8438354"/>
            <a:ext cx="4455483" cy="6775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8944358" y="12707276"/>
            <a:ext cx="9000133" cy="2507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7802943" y="8466983"/>
            <a:ext cx="9154057" cy="6746863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"/>
          <p:cNvSpPr txBox="1"/>
          <p:nvPr/>
        </p:nvSpPr>
        <p:spPr>
          <a:xfrm>
            <a:off x="14502004" y="7958938"/>
            <a:ext cx="4471350" cy="523220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SPC Charts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>
            <a:off x="18921722" y="12224684"/>
            <a:ext cx="8915033" cy="523220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SADT Diagram</a:t>
            </a:r>
            <a:endParaRPr dirty="0"/>
          </a:p>
        </p:txBody>
      </p:sp>
      <p:sp>
        <p:nvSpPr>
          <p:cNvPr id="104" name="Google Shape;104;p1"/>
          <p:cNvSpPr txBox="1"/>
          <p:nvPr/>
        </p:nvSpPr>
        <p:spPr>
          <a:xfrm>
            <a:off x="18991232" y="7957919"/>
            <a:ext cx="8853469" cy="538819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 map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27819849" y="7958938"/>
            <a:ext cx="9120244" cy="523220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Rapid cycle pilot testing</a:t>
            </a:r>
            <a:endParaRPr/>
          </a:p>
        </p:txBody>
      </p:sp>
      <p:sp>
        <p:nvSpPr>
          <p:cNvPr id="53" name="Google Shape;61;p1">
            <a:extLst>
              <a:ext uri="{FF2B5EF4-FFF2-40B4-BE49-F238E27FC236}">
                <a16:creationId xmlns:a16="http://schemas.microsoft.com/office/drawing/2014/main" id="{DE1336B9-4A6D-4880-98B9-0600D93238BA}"/>
              </a:ext>
            </a:extLst>
          </p:cNvPr>
          <p:cNvSpPr/>
          <p:nvPr/>
        </p:nvSpPr>
        <p:spPr>
          <a:xfrm>
            <a:off x="416825" y="11535893"/>
            <a:ext cx="13865100" cy="752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334400" tIns="167200" rIns="334400" bIns="1672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 dirty="0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endParaRPr dirty="0"/>
          </a:p>
        </p:txBody>
      </p:sp>
      <p:sp>
        <p:nvSpPr>
          <p:cNvPr id="107" name="Google Shape;63;p1">
            <a:extLst>
              <a:ext uri="{FF2B5EF4-FFF2-40B4-BE49-F238E27FC236}">
                <a16:creationId xmlns:a16="http://schemas.microsoft.com/office/drawing/2014/main" id="{D0EA2CB9-E74D-4D16-B0F1-111B6425B981}"/>
              </a:ext>
            </a:extLst>
          </p:cNvPr>
          <p:cNvSpPr/>
          <p:nvPr/>
        </p:nvSpPr>
        <p:spPr>
          <a:xfrm>
            <a:off x="14499939" y="15580215"/>
            <a:ext cx="22519910" cy="75273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334400" tIns="167200" rIns="334400" bIns="1672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 dirty="0">
                <a:solidFill>
                  <a:srgbClr val="003366"/>
                </a:solidFill>
                <a:latin typeface="Calibri"/>
                <a:cs typeface="Calibri"/>
                <a:sym typeface="Calibri"/>
              </a:rPr>
              <a:t>Lessons Learned</a:t>
            </a:r>
            <a:endParaRPr dirty="0"/>
          </a:p>
        </p:txBody>
      </p:sp>
      <p:sp>
        <p:nvSpPr>
          <p:cNvPr id="108" name="Google Shape;81;p1">
            <a:extLst>
              <a:ext uri="{FF2B5EF4-FFF2-40B4-BE49-F238E27FC236}">
                <a16:creationId xmlns:a16="http://schemas.microsoft.com/office/drawing/2014/main" id="{BB25A5D6-E756-4FFC-8571-969E29A1B00B}"/>
              </a:ext>
            </a:extLst>
          </p:cNvPr>
          <p:cNvSpPr txBox="1"/>
          <p:nvPr/>
        </p:nvSpPr>
        <p:spPr>
          <a:xfrm>
            <a:off x="14526494" y="16334186"/>
            <a:ext cx="22523121" cy="3446186"/>
          </a:xfrm>
          <a:prstGeom prst="rect">
            <a:avLst/>
          </a:prstGeom>
          <a:solidFill>
            <a:srgbClr val="0078BD"/>
          </a:solidFill>
          <a:ln>
            <a:noFill/>
          </a:ln>
        </p:spPr>
        <p:txBody>
          <a:bodyPr spcFirstLastPara="1" wrap="square" lIns="334400" tIns="167200" rIns="334400" bIns="167200" anchor="t" anchorCtr="0">
            <a:normAutofit/>
          </a:bodyPr>
          <a:lstStyle/>
          <a:p>
            <a:pPr marL="627010" marR="0" lvl="0" indent="-62701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Systems engineering approaches proven useful to study complex problems and improve and redesign care processes and outcomes</a:t>
            </a:r>
          </a:p>
          <a:p>
            <a:pPr marL="627010" marR="0" lvl="0" indent="-62701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Incorporated equity as a key dimension of quality optimizes the generalizability and universality of our proposed systems redesign</a:t>
            </a:r>
          </a:p>
          <a:p>
            <a:pPr marL="627010" marR="0" lvl="0" indent="-62701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lt1"/>
                </a:solidFill>
              </a:rPr>
              <a:t>Integration of perspectives from </a:t>
            </a: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patient advisors, clinicians, engineers, and staff prompts more innovation and collaboration</a:t>
            </a:r>
          </a:p>
          <a:p>
            <a:pPr marL="627010" marR="0" lvl="0" indent="-62701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Important to have primary processes that prevent failures for majority (~80%) of patients and secondary processes to detect failures</a:t>
            </a:r>
          </a:p>
          <a:p>
            <a:pPr marL="627010" marR="0" lvl="0" indent="-62701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Need reliable mechanisms and processes to detect and mitigate for patients with loops not closed</a:t>
            </a:r>
          </a:p>
          <a:p>
            <a:pPr marL="627010" marR="0" lvl="0" indent="-62701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Higher reward with focusing efforts on upstream processes rather than further downstream processes</a:t>
            </a:r>
          </a:p>
          <a:p>
            <a:pPr marL="627010" marR="0" lvl="0" indent="-62701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Need to generate more “out of the box” ideas that are still practical given constraints and priorities of system</a:t>
            </a:r>
          </a:p>
          <a:p>
            <a:pPr marL="627010" marR="0" lvl="0" indent="-62701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endParaRPr lang="en-US" sz="2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27010" marR="0" lvl="0" indent="-62701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endParaRPr lang="en-US" sz="2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27010" marR="0" lvl="0" indent="-62701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endParaRPr lang="en-US" sz="28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63;p1">
            <a:extLst>
              <a:ext uri="{FF2B5EF4-FFF2-40B4-BE49-F238E27FC236}">
                <a16:creationId xmlns:a16="http://schemas.microsoft.com/office/drawing/2014/main" id="{854E89A3-C176-4B2B-A3B8-AB4E116515F0}"/>
              </a:ext>
            </a:extLst>
          </p:cNvPr>
          <p:cNvSpPr/>
          <p:nvPr/>
        </p:nvSpPr>
        <p:spPr>
          <a:xfrm>
            <a:off x="14503429" y="4745476"/>
            <a:ext cx="22519910" cy="78905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334400" tIns="167200" rIns="334400" bIns="1672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 dirty="0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dirty="0"/>
          </a:p>
        </p:txBody>
      </p:sp>
      <p:sp>
        <p:nvSpPr>
          <p:cNvPr id="110" name="Google Shape;60;p1">
            <a:extLst>
              <a:ext uri="{FF2B5EF4-FFF2-40B4-BE49-F238E27FC236}">
                <a16:creationId xmlns:a16="http://schemas.microsoft.com/office/drawing/2014/main" id="{6B4B3A89-9AEA-4F57-B398-31641FC3D2DE}"/>
              </a:ext>
            </a:extLst>
          </p:cNvPr>
          <p:cNvSpPr/>
          <p:nvPr/>
        </p:nvSpPr>
        <p:spPr>
          <a:xfrm>
            <a:off x="446162" y="9035842"/>
            <a:ext cx="13865225" cy="82537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334400" tIns="167200" rIns="334400" bIns="1672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 dirty="0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  <a:endParaRPr dirty="0"/>
          </a:p>
        </p:txBody>
      </p:sp>
      <p:sp>
        <p:nvSpPr>
          <p:cNvPr id="111" name="Google Shape;56;p1">
            <a:extLst>
              <a:ext uri="{FF2B5EF4-FFF2-40B4-BE49-F238E27FC236}">
                <a16:creationId xmlns:a16="http://schemas.microsoft.com/office/drawing/2014/main" id="{C873CEDA-1315-4D22-B2E4-BADE6EFBE9F6}"/>
              </a:ext>
            </a:extLst>
          </p:cNvPr>
          <p:cNvSpPr txBox="1">
            <a:spLocks/>
          </p:cNvSpPr>
          <p:nvPr/>
        </p:nvSpPr>
        <p:spPr>
          <a:xfrm>
            <a:off x="445883" y="9855424"/>
            <a:ext cx="13865100" cy="1498107"/>
          </a:xfrm>
          <a:prstGeom prst="rect">
            <a:avLst/>
          </a:prstGeom>
          <a:solidFill>
            <a:srgbClr val="0078BD"/>
          </a:solidFill>
          <a:ln>
            <a:noFill/>
          </a:ln>
        </p:spPr>
        <p:txBody>
          <a:bodyPr spcFirstLastPara="1" wrap="square" lIns="334400" tIns="167200" rIns="334400" bIns="1672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815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–"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3815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815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–"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815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»"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7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7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7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7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/>
            <a:endParaRPr lang="en-US" sz="5100" dirty="0">
              <a:solidFill>
                <a:srgbClr val="FF0000"/>
              </a:solidFill>
            </a:endParaRPr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112" name="Google Shape;82;p1">
            <a:extLst>
              <a:ext uri="{FF2B5EF4-FFF2-40B4-BE49-F238E27FC236}">
                <a16:creationId xmlns:a16="http://schemas.microsoft.com/office/drawing/2014/main" id="{1B1D93F7-578F-4F2D-957A-9FE93C10E521}"/>
              </a:ext>
            </a:extLst>
          </p:cNvPr>
          <p:cNvSpPr txBox="1"/>
          <p:nvPr/>
        </p:nvSpPr>
        <p:spPr>
          <a:xfrm>
            <a:off x="516873" y="9898355"/>
            <a:ext cx="13818600" cy="1600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57200"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Aim to </a:t>
            </a:r>
            <a:r>
              <a:rPr lang="en-US" sz="2800" b="1" dirty="0">
                <a:solidFill>
                  <a:schemeClr val="bg1"/>
                </a:solidFill>
              </a:rPr>
              <a:t>reduce diagnostic errors using systems engineering methods </a:t>
            </a:r>
            <a:r>
              <a:rPr lang="en-US" sz="2800" dirty="0">
                <a:solidFill>
                  <a:schemeClr val="bg1"/>
                </a:solidFill>
              </a:rPr>
              <a:t>to 1) redesign diagnostic processes in primary care and  2) develop </a:t>
            </a:r>
            <a:r>
              <a:rPr lang="en-US" sz="2800" b="1" dirty="0">
                <a:solidFill>
                  <a:schemeClr val="bg1"/>
                </a:solidFill>
              </a:rPr>
              <a:t>highly reliable and generalizable, “closed loop” systems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514</Words>
  <Application>Microsoft Office PowerPoint</Application>
  <PresentationFormat>Custom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Stepanian,Deborah</dc:creator>
  <cp:lastModifiedBy>Mia Ferrante</cp:lastModifiedBy>
  <cp:revision>5</cp:revision>
  <dcterms:created xsi:type="dcterms:W3CDTF">2016-10-27T19:52:57Z</dcterms:created>
  <dcterms:modified xsi:type="dcterms:W3CDTF">2022-10-02T15:11:53Z</dcterms:modified>
</cp:coreProperties>
</file>